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572150741"/>
      </p:ext>
    </p:extLst>
  </p:cSld>
  <p:clrMap bg1="lt1" tx1="dk1" bg2="dk2" tx2="lt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ko"/>
              <a:t>사용자가 데이터 값을 입력합니다. 여기서 자신의 아이디와 패스워드를 입력할경우 데이터베이스에 있기 때문에 로그인이 되고 사용자가 아닌 어드민 계정을 알기위해서는 데이터 값을 변조시켜야 합니다. 변조값을 서버에 전송한후 쿼리가 데이터베이스로 간후에 인식이 되는데 여기서 쿼리 구문중 문자열을 입력하거나 사진과 같은 구문을 입력하면 어드민 계정을 얻는 것입니다.</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41666"/>
              </a:lnSpc>
              <a:buClr>
                <a:srgbClr val="000000"/>
              </a:buClr>
              <a:buSzPct val="122222"/>
              <a:buFont typeface="Arial"/>
              <a:buNone/>
            </a:pPr>
            <a:r>
              <a:rPr lang="ko" sz="900">
                <a:solidFill>
                  <a:srgbClr val="666666"/>
                </a:solidFill>
                <a:latin typeface="Dotum"/>
                <a:ea typeface="Dotum"/>
                <a:cs typeface="Dotum"/>
                <a:sym typeface="Dotum"/>
              </a:rPr>
              <a:t>-사용자로부터 입력받은 변수로 SQL 쿼리 구문을 생성하는 CGI는 입력받은 변수를 체크하거나 변경하는 로직을 포함하고 있어야 한다.</a:t>
            </a:r>
          </a:p>
          <a:p>
            <a:pPr lvl="0" rtl="0">
              <a:lnSpc>
                <a:spcPct val="141666"/>
              </a:lnSpc>
              <a:buClr>
                <a:srgbClr val="000000"/>
              </a:buClr>
              <a:buSzPct val="122222"/>
              <a:buFont typeface="Arial"/>
              <a:buNone/>
            </a:pPr>
            <a:r>
              <a:rPr lang="ko" sz="900">
                <a:solidFill>
                  <a:srgbClr val="666666"/>
                </a:solidFill>
                <a:latin typeface="Dotum"/>
                <a:ea typeface="Dotum"/>
                <a:cs typeface="Dotum"/>
                <a:sym typeface="Dotum"/>
              </a:rPr>
              <a:t>-입력받은 변수와 데이터 베이스 필드의 데이터형을 일치 시켜야 하고, 사용 중인 SQL 구문을 변경시킬 수 있는 특수문자가 포함되어 있는지 체크해야 한다.</a:t>
            </a:r>
          </a:p>
          <a:p>
            <a:pPr lvl="0" rtl="0">
              <a:lnSpc>
                <a:spcPct val="141666"/>
              </a:lnSpc>
              <a:buNone/>
            </a:pPr>
            <a:r>
              <a:rPr lang="ko" sz="900">
                <a:solidFill>
                  <a:srgbClr val="666666"/>
                </a:solidFill>
                <a:latin typeface="Dotum"/>
                <a:ea typeface="Dotum"/>
                <a:cs typeface="Dotum"/>
                <a:sym typeface="Dotum"/>
              </a:rPr>
              <a:t>-검색 부분과 같이 클라이언트로부터 생성된 SQL 구문을 받는 부분이 있다면 이를 제거해야 한다.</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41666"/>
              </a:lnSpc>
              <a:buNone/>
            </a:pPr>
            <a:r>
              <a:rPr lang="ko" sz="900">
                <a:solidFill>
                  <a:srgbClr val="666666"/>
                </a:solidFill>
                <a:latin typeface="Dotum"/>
                <a:ea typeface="Dotum"/>
                <a:cs typeface="Dotum"/>
                <a:sym typeface="Dotum"/>
              </a:rPr>
              <a:t>-addslashes() 함수 사용 : 사용자가 입력하는 값들($_GET, $_POST)을 모두 addslashes() 함수를 이용하여 처리하여 준다.addslashes() 용도 : DB Query와 같이 인용된 부분앞에 역슬래쉬를 붙여서 반환한다. 해당 문자에는 작은 따옴표, 큰 따옴표, 역슬래쉬, NULL이 있다. SQL Injection 공격을 위해서 사용한다. - 적용 가능한 PHP : PHP 3 이상</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41666"/>
              </a:lnSpc>
              <a:buNone/>
            </a:pPr>
            <a:r>
              <a:rPr lang="ko" sz="900">
                <a:solidFill>
                  <a:srgbClr val="666666"/>
                </a:solidFill>
                <a:latin typeface="Dotum"/>
                <a:ea typeface="Dotum"/>
                <a:cs typeface="Dotum"/>
                <a:sym typeface="Dotum"/>
              </a:rPr>
              <a:t>-addslashes() 함수 사용 : 사용자가 입력하는 값들($_GET, $_POST)을 모두 addslashes() 함수를 이용하여 처리하여 준다.addslashes() 용도 : DB Query와 같이 인용된 부분앞에 역슬래쉬를 붙여서 반환한다. 해당 문자에는 작은 따옴표, 큰 따옴표, 역슬래쉬, NULL이 있다. SQL Injection 공격을 위해서 사용한다. - 적용 가능한 PHP : PHP 3 이상</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2090913"/>
            <a:ext cx="7772400" cy="1650599"/>
          </a:xfrm>
          <a:prstGeom prst="rect">
            <a:avLst/>
          </a:prstGeom>
        </p:spPr>
        <p:txBody>
          <a:bodyPr lIns="91425" tIns="91425" rIns="91425" bIns="91425" anchor="b" anchorCtr="0">
            <a:noAutofit/>
          </a:bodyPr>
          <a:lstStyle/>
          <a:p>
            <a:pPr>
              <a:buNone/>
            </a:pPr>
            <a:r>
              <a:rPr lang="ko" dirty="0">
                <a:solidFill>
                  <a:srgbClr val="FF9900"/>
                </a:solidFill>
              </a:rPr>
              <a:t>구글해킹과 SQL인젝션</a:t>
            </a:r>
          </a:p>
        </p:txBody>
      </p:sp>
      <p:sp>
        <p:nvSpPr>
          <p:cNvPr id="71" name="Shape 71"/>
          <p:cNvSpPr txBox="1">
            <a:spLocks noGrp="1"/>
          </p:cNvSpPr>
          <p:nvPr>
            <p:ph type="subTitle" idx="1"/>
          </p:nvPr>
        </p:nvSpPr>
        <p:spPr>
          <a:xfrm>
            <a:off x="685800" y="3886200"/>
            <a:ext cx="7772400" cy="878099"/>
          </a:xfrm>
          <a:prstGeom prst="rect">
            <a:avLst/>
          </a:prstGeom>
        </p:spPr>
        <p:txBody>
          <a:bodyPr lIns="91425" tIns="91425" rIns="91425" bIns="91425" anchor="t" anchorCtr="0">
            <a:noAutofit/>
          </a:bodyPr>
          <a:lstStyle/>
          <a:p>
            <a:pPr algn="r">
              <a:buNone/>
            </a:pPr>
            <a:r>
              <a:rPr lang="ko"/>
              <a:t>지창훈, 최연우</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a:solidFill>
                  <a:srgbClr val="FF9900"/>
                </a:solidFill>
              </a:rPr>
              <a:t>구글봇 차단 및 예방법</a:t>
            </a:r>
          </a:p>
        </p:txBody>
      </p:sp>
      <p:sp>
        <p:nvSpPr>
          <p:cNvPr id="138" name="Shape 138"/>
          <p:cNvSpPr txBox="1">
            <a:spLocks noGrp="1"/>
          </p:cNvSpPr>
          <p:nvPr>
            <p:ph type="body" idx="1"/>
          </p:nvPr>
        </p:nvSpPr>
        <p:spPr>
          <a:xfrm>
            <a:off x="457200" y="1508919"/>
            <a:ext cx="8229600" cy="698100"/>
          </a:xfrm>
          <a:prstGeom prst="rect">
            <a:avLst/>
          </a:prstGeom>
        </p:spPr>
        <p:txBody>
          <a:bodyPr lIns="91425" tIns="91425" rIns="91425" bIns="91425" anchor="t" anchorCtr="0">
            <a:noAutofit/>
          </a:bodyPr>
          <a:lstStyle/>
          <a:p>
            <a:pPr lvl="0" algn="ctr" rtl="0">
              <a:buNone/>
            </a:pPr>
            <a:r>
              <a:rPr lang="ko" dirty="0"/>
              <a:t>robots.txt를 이용한 차단법</a:t>
            </a:r>
          </a:p>
        </p:txBody>
      </p:sp>
      <p:sp>
        <p:nvSpPr>
          <p:cNvPr id="139" name="Shape 139"/>
          <p:cNvSpPr/>
          <p:nvPr/>
        </p:nvSpPr>
        <p:spPr>
          <a:xfrm>
            <a:off x="4942200" y="2298300"/>
            <a:ext cx="4067175" cy="4105275"/>
          </a:xfrm>
          <a:prstGeom prst="rect">
            <a:avLst/>
          </a:prstGeom>
          <a:blipFill>
            <a:blip r:embed="rId3"/>
            <a:stretch>
              <a:fillRect/>
            </a:stretch>
          </a:blipFill>
          <a:ln>
            <a:noFill/>
          </a:ln>
        </p:spPr>
      </p:sp>
      <p:sp>
        <p:nvSpPr>
          <p:cNvPr id="140" name="Shape 140"/>
          <p:cNvSpPr txBox="1"/>
          <p:nvPr/>
        </p:nvSpPr>
        <p:spPr>
          <a:xfrm>
            <a:off x="504700" y="2365150"/>
            <a:ext cx="4371000" cy="4093799"/>
          </a:xfrm>
          <a:prstGeom prst="rect">
            <a:avLst/>
          </a:prstGeom>
          <a:noFill/>
        </p:spPr>
        <p:txBody>
          <a:bodyPr lIns="91425" tIns="91425" rIns="91425" bIns="91425" anchor="t" anchorCtr="0">
            <a:noAutofit/>
          </a:bodyPr>
          <a:lstStyle/>
          <a:p>
            <a:pPr marL="0" lvl="0" indent="0" rtl="0">
              <a:lnSpc>
                <a:spcPct val="115000"/>
              </a:lnSpc>
              <a:buNone/>
            </a:pPr>
            <a:r>
              <a:rPr lang="ko" dirty="0">
                <a:solidFill>
                  <a:srgbClr val="FFFFFF"/>
                </a:solidFill>
              </a:rPr>
              <a:t>1.최상위 디렉토리에 robots.txt 파일 생성</a:t>
            </a:r>
          </a:p>
          <a:p>
            <a:endParaRPr lang="ko" dirty="0">
              <a:solidFill>
                <a:srgbClr val="FFFFFF"/>
              </a:solidFill>
            </a:endParaRPr>
          </a:p>
          <a:p>
            <a:pPr marL="0" lvl="0" indent="0" rtl="0">
              <a:lnSpc>
                <a:spcPct val="115000"/>
              </a:lnSpc>
              <a:buNone/>
            </a:pPr>
            <a:r>
              <a:rPr lang="ko" dirty="0">
                <a:solidFill>
                  <a:srgbClr val="FFFFFF"/>
                </a:solidFill>
              </a:rPr>
              <a:t>2.아래를 참고하여 로봇 차단</a:t>
            </a:r>
          </a:p>
          <a:p>
            <a:pPr marL="0" lvl="0" indent="0" rtl="0">
              <a:lnSpc>
                <a:spcPct val="115000"/>
              </a:lnSpc>
              <a:buClr>
                <a:srgbClr val="000000"/>
              </a:buClr>
              <a:buSzPct val="78571"/>
              <a:buFont typeface="Arial"/>
              <a:buNone/>
            </a:pPr>
            <a:r>
              <a:rPr lang="ko" dirty="0">
                <a:solidFill>
                  <a:srgbClr val="FFFFFF"/>
                </a:solidFill>
              </a:rPr>
              <a:t>User-agent : 수집하는 주제의 범위를 정하며 *표일 경우 모든봇의 접근이 무효됩니다.</a:t>
            </a:r>
          </a:p>
          <a:p>
            <a:endParaRPr lang="ko" dirty="0">
              <a:solidFill>
                <a:srgbClr val="FFFFFF"/>
              </a:solidFill>
            </a:endParaRPr>
          </a:p>
          <a:p>
            <a:pPr marL="0" lvl="0" indent="0" rtl="0">
              <a:lnSpc>
                <a:spcPct val="115000"/>
              </a:lnSpc>
              <a:buClr>
                <a:srgbClr val="000000"/>
              </a:buClr>
              <a:buSzPct val="78571"/>
              <a:buFont typeface="Arial"/>
              <a:buNone/>
            </a:pPr>
            <a:r>
              <a:rPr lang="ko" dirty="0">
                <a:solidFill>
                  <a:srgbClr val="FFFFFF"/>
                </a:solidFill>
              </a:rPr>
              <a:t>Allow : 허락할 디렉토리를 설정합니다.</a:t>
            </a:r>
          </a:p>
          <a:p>
            <a:endParaRPr lang="ko" dirty="0">
              <a:solidFill>
                <a:srgbClr val="FFFFFF"/>
              </a:solidFill>
            </a:endParaRPr>
          </a:p>
          <a:p>
            <a:pPr marL="0" lvl="0" indent="0" rtl="0">
              <a:lnSpc>
                <a:spcPct val="115000"/>
              </a:lnSpc>
              <a:buNone/>
            </a:pPr>
            <a:r>
              <a:rPr lang="ko" dirty="0">
                <a:solidFill>
                  <a:srgbClr val="FFFFFF"/>
                </a:solidFill>
              </a:rPr>
              <a:t>Disallow : 불허락할 디렉토리를 설정합니다. Disallow : 뒤에 아무것도 표하지 않을때 모든 접근을 허락한다는 뜻이되고 모든디렉토리의 접근을 막고자하며 /와 같이 써주면 됩니다.</a:t>
            </a:r>
          </a:p>
          <a:p>
            <a:endParaRPr lang="ko" dirty="0">
              <a:solidFill>
                <a:srgbClr val="FFFFFF"/>
              </a:solidFill>
            </a:endParaRPr>
          </a:p>
          <a:p>
            <a:endParaRPr lang="ko" dirty="0">
              <a:solidFill>
                <a:srgbClr val="FFFFFF"/>
              </a:solidFill>
            </a:endParaRPr>
          </a:p>
          <a:p>
            <a:endParaRPr lang="ko" dirty="0">
              <a:solidFill>
                <a:srgbClr val="FFFFFF"/>
              </a:solidFill>
            </a:endParaRPr>
          </a:p>
          <a:p>
            <a:endParaRPr lang="ko" dirty="0">
              <a:solidFill>
                <a:srgbClr val="FFFFFF"/>
              </a:solidFill>
            </a:endParaRPr>
          </a:p>
          <a:p>
            <a:pPr marL="0" lvl="0" indent="0" rtl="0">
              <a:lnSpc>
                <a:spcPct val="115000"/>
              </a:lnSpc>
              <a:buClr>
                <a:srgbClr val="000000"/>
              </a:buClr>
              <a:buSzPct val="61111"/>
              <a:buFont typeface="Arial"/>
              <a:buNone/>
            </a:pPr>
            <a:r>
              <a:rPr lang="ko" sz="1800" dirty="0">
                <a:solidFill>
                  <a:srgbClr val="FFFFFF"/>
                </a:solidFill>
              </a:rPr>
              <a:t>  오른쪽 사진은 네이버 블로그 robots.txt</a:t>
            </a:r>
          </a:p>
          <a:p>
            <a:endParaRPr lang="ko" sz="1800"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Effect transition="in" filter="fade">
                                      <p:cBhvr>
                                        <p:cTn id="7" dur="500"/>
                                        <p:tgtEl>
                                          <p:spTgt spid="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9"/>
                                        </p:tgtEl>
                                        <p:attrNameLst>
                                          <p:attrName>style.visibility</p:attrName>
                                        </p:attrNameLst>
                                      </p:cBhvr>
                                      <p:to>
                                        <p:strVal val="visible"/>
                                      </p:to>
                                    </p:set>
                                    <p:animEffect transition="in" filter="fade">
                                      <p:cBhvr>
                                        <p:cTn id="12" dur="1000"/>
                                        <p:tgtEl>
                                          <p:spTgt spid="139"/>
                                        </p:tgtEl>
                                      </p:cBhvr>
                                    </p:animEffect>
                                    <p:anim calcmode="lin" valueType="num">
                                      <p:cBhvr>
                                        <p:cTn id="13" dur="1000" fill="hold"/>
                                        <p:tgtEl>
                                          <p:spTgt spid="139"/>
                                        </p:tgtEl>
                                        <p:attrNameLst>
                                          <p:attrName>ppt_x</p:attrName>
                                        </p:attrNameLst>
                                      </p:cBhvr>
                                      <p:tavLst>
                                        <p:tav tm="0">
                                          <p:val>
                                            <p:strVal val="#ppt_x"/>
                                          </p:val>
                                        </p:tav>
                                        <p:tav tm="100000">
                                          <p:val>
                                            <p:strVal val="#ppt_x"/>
                                          </p:val>
                                        </p:tav>
                                      </p:tavLst>
                                    </p:anim>
                                    <p:anim calcmode="lin" valueType="num">
                                      <p:cBhvr>
                                        <p:cTn id="14"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0"/>
                                        </p:tgtEl>
                                        <p:attrNameLst>
                                          <p:attrName>style.visibility</p:attrName>
                                        </p:attrNameLst>
                                      </p:cBhvr>
                                      <p:to>
                                        <p:strVal val="visible"/>
                                      </p:to>
                                    </p:set>
                                    <p:animEffect transition="in" filter="fade">
                                      <p:cBhvr>
                                        <p:cTn id="19"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build="p"/>
      <p:bldP spid="1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ko">
                <a:solidFill>
                  <a:srgbClr val="FF9900"/>
                </a:solidFill>
              </a:rPr>
              <a:t>구글봇 차단 및 예방법</a:t>
            </a:r>
          </a:p>
        </p:txBody>
      </p:sp>
      <p:sp>
        <p:nvSpPr>
          <p:cNvPr id="146" name="Shape 146"/>
          <p:cNvSpPr txBox="1">
            <a:spLocks noGrp="1"/>
          </p:cNvSpPr>
          <p:nvPr>
            <p:ph type="body" idx="1"/>
          </p:nvPr>
        </p:nvSpPr>
        <p:spPr>
          <a:xfrm>
            <a:off x="457200" y="1508919"/>
            <a:ext cx="8229600" cy="698100"/>
          </a:xfrm>
          <a:prstGeom prst="rect">
            <a:avLst/>
          </a:prstGeom>
        </p:spPr>
        <p:txBody>
          <a:bodyPr lIns="91425" tIns="91425" rIns="91425" bIns="91425" anchor="t" anchorCtr="0">
            <a:noAutofit/>
          </a:bodyPr>
          <a:lstStyle/>
          <a:p>
            <a:pPr lvl="0" algn="ctr" rtl="0">
              <a:buNone/>
            </a:pPr>
            <a:r>
              <a:rPr lang="ko" dirty="0"/>
              <a:t>메타태그를 이용한 차단법</a:t>
            </a:r>
          </a:p>
        </p:txBody>
      </p:sp>
      <p:sp>
        <p:nvSpPr>
          <p:cNvPr id="147" name="Shape 147"/>
          <p:cNvSpPr txBox="1"/>
          <p:nvPr/>
        </p:nvSpPr>
        <p:spPr>
          <a:xfrm>
            <a:off x="504700" y="2365150"/>
            <a:ext cx="4371000" cy="4093799"/>
          </a:xfrm>
          <a:prstGeom prst="rect">
            <a:avLst/>
          </a:prstGeom>
          <a:noFill/>
        </p:spPr>
        <p:txBody>
          <a:bodyPr lIns="91425" tIns="91425" rIns="91425" bIns="91425" anchor="t" anchorCtr="0">
            <a:noAutofit/>
          </a:bodyPr>
          <a:lstStyle/>
          <a:p>
            <a:pPr marL="0" lvl="0" indent="0" rtl="0">
              <a:lnSpc>
                <a:spcPct val="115000"/>
              </a:lnSpc>
              <a:buNone/>
            </a:pPr>
            <a:r>
              <a:rPr lang="ko" dirty="0">
                <a:solidFill>
                  <a:srgbClr val="FFFFFF"/>
                </a:solidFill>
              </a:rPr>
              <a:t>1.HTML태크에 &lt;head&gt; &lt;/head&gt; 사이에 코딩한다.</a:t>
            </a:r>
          </a:p>
          <a:p>
            <a:endParaRPr lang="ko" dirty="0">
              <a:solidFill>
                <a:srgbClr val="FFFFFF"/>
              </a:solidFill>
            </a:endParaRPr>
          </a:p>
          <a:p>
            <a:pPr lvl="0" rtl="0">
              <a:lnSpc>
                <a:spcPct val="150000"/>
              </a:lnSpc>
              <a:spcBef>
                <a:spcPts val="2100"/>
              </a:spcBef>
              <a:spcAft>
                <a:spcPts val="2100"/>
              </a:spcAft>
              <a:buClr>
                <a:srgbClr val="000000"/>
              </a:buClr>
              <a:buSzPct val="78571"/>
              <a:buFont typeface="Arial"/>
              <a:buNone/>
            </a:pPr>
            <a:r>
              <a:rPr lang="ko" dirty="0">
                <a:solidFill>
                  <a:srgbClr val="FFFFFF"/>
                </a:solidFill>
              </a:rPr>
              <a:t>2.&lt;meta name="robots" content="noindex" /&gt;를 코딩해주면 검색결과에 해당 페이지를 표시하지 않도록 모든 검색엔진에 지시합니다.</a:t>
            </a:r>
          </a:p>
          <a:p>
            <a:endParaRPr lang="ko" dirty="0">
              <a:solidFill>
                <a:srgbClr val="FFFFFF"/>
              </a:solidFill>
            </a:endParaRPr>
          </a:p>
          <a:p>
            <a:endParaRPr lang="ko" dirty="0">
              <a:solidFill>
                <a:srgbClr val="FFFFFF"/>
              </a:solidFill>
            </a:endParaRPr>
          </a:p>
          <a:p>
            <a:endParaRPr lang="ko" dirty="0">
              <a:solidFill>
                <a:srgbClr val="FFFFFF"/>
              </a:solidFill>
            </a:endParaRPr>
          </a:p>
          <a:p>
            <a:endParaRPr lang="ko" dirty="0">
              <a:solidFill>
                <a:srgbClr val="FFFFFF"/>
              </a:solidFill>
            </a:endParaRPr>
          </a:p>
          <a:p>
            <a:endParaRPr lang="ko" dirty="0">
              <a:solidFill>
                <a:srgbClr val="FFFFFF"/>
              </a:solidFill>
            </a:endParaRPr>
          </a:p>
          <a:p>
            <a:pPr marL="0" lvl="0" indent="0" rtl="0">
              <a:lnSpc>
                <a:spcPct val="115000"/>
              </a:lnSpc>
              <a:buNone/>
            </a:pPr>
            <a:r>
              <a:rPr lang="ko" sz="1800" dirty="0">
                <a:solidFill>
                  <a:srgbClr val="FFFFFF"/>
                </a:solidFill>
              </a:rPr>
              <a:t> 오른쪽 사진은 구글 제공 로봇 메타태그</a:t>
            </a:r>
          </a:p>
          <a:p>
            <a:endParaRPr lang="ko" sz="1800" dirty="0">
              <a:solidFill>
                <a:srgbClr val="FFFFFF"/>
              </a:solidFill>
            </a:endParaRPr>
          </a:p>
        </p:txBody>
      </p:sp>
      <p:sp>
        <p:nvSpPr>
          <p:cNvPr id="148" name="Shape 148"/>
          <p:cNvSpPr/>
          <p:nvPr/>
        </p:nvSpPr>
        <p:spPr>
          <a:xfrm>
            <a:off x="4875700" y="3108412"/>
            <a:ext cx="3533775" cy="1704975"/>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6">
                                            <p:txEl>
                                              <p:pRg st="0" end="0"/>
                                            </p:txEl>
                                          </p:spTgt>
                                        </p:tgtEl>
                                        <p:attrNameLst>
                                          <p:attrName>style.visibility</p:attrName>
                                        </p:attrNameLst>
                                      </p:cBhvr>
                                      <p:to>
                                        <p:strVal val="visible"/>
                                      </p:to>
                                    </p:set>
                                    <p:animEffect transition="in" filter="fade">
                                      <p:cBhvr>
                                        <p:cTn id="7" dur="500"/>
                                        <p:tgtEl>
                                          <p:spTgt spid="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48"/>
                                        </p:tgtEl>
                                        <p:attrNameLst>
                                          <p:attrName>style.visibility</p:attrName>
                                        </p:attrNameLst>
                                      </p:cBhvr>
                                      <p:to>
                                        <p:strVal val="visible"/>
                                      </p:to>
                                    </p:set>
                                    <p:animEffect transition="in" filter="fade">
                                      <p:cBhvr>
                                        <p:cTn id="12" dur="1000"/>
                                        <p:tgtEl>
                                          <p:spTgt spid="148"/>
                                        </p:tgtEl>
                                      </p:cBhvr>
                                    </p:animEffect>
                                    <p:anim calcmode="lin" valueType="num">
                                      <p:cBhvr>
                                        <p:cTn id="13" dur="1000" fill="hold"/>
                                        <p:tgtEl>
                                          <p:spTgt spid="148"/>
                                        </p:tgtEl>
                                        <p:attrNameLst>
                                          <p:attrName>ppt_x</p:attrName>
                                        </p:attrNameLst>
                                      </p:cBhvr>
                                      <p:tavLst>
                                        <p:tav tm="0">
                                          <p:val>
                                            <p:strVal val="#ppt_x"/>
                                          </p:val>
                                        </p:tav>
                                        <p:tav tm="100000">
                                          <p:val>
                                            <p:strVal val="#ppt_x"/>
                                          </p:val>
                                        </p:tav>
                                      </p:tavLst>
                                    </p:anim>
                                    <p:anim calcmode="lin" valueType="num">
                                      <p:cBhvr>
                                        <p:cTn id="14" dur="1000" fill="hold"/>
                                        <p:tgtEl>
                                          <p:spTgt spid="14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7"/>
                                        </p:tgtEl>
                                        <p:attrNameLst>
                                          <p:attrName>style.visibility</p:attrName>
                                        </p:attrNameLst>
                                      </p:cBhvr>
                                      <p:to>
                                        <p:strVal val="visible"/>
                                      </p:to>
                                    </p:set>
                                    <p:animEffect transition="in" filter="fade">
                                      <p:cBhvr>
                                        <p:cTn id="19"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build="p"/>
      <p:bldP spid="14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275125" y="289787"/>
            <a:ext cx="8229600" cy="1143000"/>
          </a:xfrm>
          <a:prstGeom prst="rect">
            <a:avLst/>
          </a:prstGeom>
        </p:spPr>
        <p:txBody>
          <a:bodyPr lIns="91425" tIns="91425" rIns="91425" bIns="91425" anchor="b" anchorCtr="0">
            <a:noAutofit/>
          </a:bodyPr>
          <a:lstStyle/>
          <a:p>
            <a:pPr lvl="0" rtl="0">
              <a:buNone/>
            </a:pPr>
            <a:r>
              <a:rPr lang="ko" dirty="0">
                <a:solidFill>
                  <a:srgbClr val="FF9900"/>
                </a:solidFill>
              </a:rPr>
              <a:t>SQL인젝션이란?</a:t>
            </a:r>
          </a:p>
        </p:txBody>
      </p:sp>
      <p:sp>
        <p:nvSpPr>
          <p:cNvPr id="154" name="Shape 154"/>
          <p:cNvSpPr txBox="1">
            <a:spLocks noGrp="1"/>
          </p:cNvSpPr>
          <p:nvPr>
            <p:ph type="body" idx="1"/>
          </p:nvPr>
        </p:nvSpPr>
        <p:spPr>
          <a:xfrm>
            <a:off x="275125" y="1493513"/>
            <a:ext cx="8229600" cy="2379510"/>
          </a:xfrm>
          <a:prstGeom prst="rect">
            <a:avLst/>
          </a:prstGeom>
        </p:spPr>
        <p:txBody>
          <a:bodyPr lIns="91425" tIns="91425" rIns="91425" bIns="91425" anchor="t" anchorCtr="0">
            <a:noAutofit/>
          </a:bodyPr>
          <a:lstStyle/>
          <a:p>
            <a:pPr marL="0" lvl="0" indent="0" rtl="0">
              <a:lnSpc>
                <a:spcPct val="115000"/>
              </a:lnSpc>
              <a:spcBef>
                <a:spcPts val="0"/>
              </a:spcBef>
              <a:buNone/>
            </a:pPr>
            <a:r>
              <a:rPr lang="ko" sz="2800" dirty="0">
                <a:solidFill>
                  <a:srgbClr val="FFFFFF"/>
                </a:solidFill>
              </a:rPr>
              <a:t>SQL(structured query language) 이란 무엇인가</a:t>
            </a:r>
            <a:r>
              <a:rPr lang="ko" sz="2800" dirty="0" smtClean="0">
                <a:solidFill>
                  <a:srgbClr val="FFFFFF"/>
                </a:solidFill>
              </a:rPr>
              <a:t>?</a:t>
            </a:r>
            <a:endParaRPr lang="ko" sz="2800" dirty="0">
              <a:solidFill>
                <a:srgbClr val="FFFFFF"/>
              </a:solidFill>
            </a:endParaRPr>
          </a:p>
          <a:p>
            <a:pPr marL="0" lvl="0" indent="0" rtl="0">
              <a:lnSpc>
                <a:spcPct val="115000"/>
              </a:lnSpc>
              <a:spcBef>
                <a:spcPts val="0"/>
              </a:spcBef>
              <a:buNone/>
            </a:pPr>
            <a:endParaRPr lang="en-US" altLang="ko" sz="1800" dirty="0" smtClean="0">
              <a:solidFill>
                <a:srgbClr val="FFFFFF"/>
              </a:solidFill>
              <a:latin typeface="Courier New"/>
              <a:ea typeface="Courier New"/>
              <a:cs typeface="Courier New"/>
              <a:sym typeface="Courier New"/>
            </a:endParaRPr>
          </a:p>
          <a:p>
            <a:pPr marL="0" lvl="0" indent="0" rtl="0">
              <a:lnSpc>
                <a:spcPct val="115000"/>
              </a:lnSpc>
              <a:spcBef>
                <a:spcPts val="0"/>
              </a:spcBef>
              <a:buNone/>
            </a:pPr>
            <a:r>
              <a:rPr lang="ko" sz="1800" dirty="0" smtClean="0">
                <a:solidFill>
                  <a:srgbClr val="FFFFFF"/>
                </a:solidFill>
                <a:latin typeface="Courier New"/>
                <a:ea typeface="Courier New"/>
                <a:cs typeface="Courier New"/>
                <a:sym typeface="Courier New"/>
              </a:rPr>
              <a:t>SQL </a:t>
            </a:r>
            <a:r>
              <a:rPr lang="ko" sz="1800" dirty="0">
                <a:solidFill>
                  <a:srgbClr val="FFFFFF"/>
                </a:solidFill>
                <a:latin typeface="Courier New"/>
                <a:ea typeface="Courier New"/>
                <a:cs typeface="Courier New"/>
                <a:sym typeface="Courier New"/>
              </a:rPr>
              <a:t>Injection이란 데이터베이스와 </a:t>
            </a:r>
          </a:p>
          <a:p>
            <a:pPr marL="0" lvl="0" indent="0" rtl="0">
              <a:lnSpc>
                <a:spcPct val="115000"/>
              </a:lnSpc>
              <a:spcBef>
                <a:spcPts val="0"/>
              </a:spcBef>
              <a:buNone/>
            </a:pPr>
            <a:r>
              <a:rPr lang="ko" sz="1800" dirty="0">
                <a:solidFill>
                  <a:srgbClr val="FFFFFF"/>
                </a:solidFill>
                <a:latin typeface="Courier New"/>
                <a:ea typeface="Courier New"/>
                <a:cs typeface="Courier New"/>
                <a:sym typeface="Courier New"/>
              </a:rPr>
              <a:t>통하는 언어인 SQL의 취약점을 파고 들어.. </a:t>
            </a:r>
          </a:p>
          <a:p>
            <a:pPr marL="0" lvl="0" indent="0" rtl="0">
              <a:lnSpc>
                <a:spcPct val="115000"/>
              </a:lnSpc>
              <a:spcBef>
                <a:spcPts val="0"/>
              </a:spcBef>
              <a:buNone/>
            </a:pPr>
            <a:r>
              <a:rPr lang="ko" sz="1800" dirty="0">
                <a:solidFill>
                  <a:srgbClr val="FFFFFF"/>
                </a:solidFill>
                <a:latin typeface="Courier New"/>
                <a:ea typeface="Courier New"/>
                <a:cs typeface="Courier New"/>
                <a:sym typeface="Courier New"/>
              </a:rPr>
              <a:t>정상적이지 않은 SQL 언어를 통해 데이터베이스에서 </a:t>
            </a:r>
          </a:p>
          <a:p>
            <a:pPr marL="0" lvl="0" indent="0" rtl="0">
              <a:lnSpc>
                <a:spcPct val="115000"/>
              </a:lnSpc>
              <a:spcBef>
                <a:spcPts val="0"/>
              </a:spcBef>
              <a:buNone/>
            </a:pPr>
            <a:r>
              <a:rPr lang="ko" sz="1800" dirty="0">
                <a:solidFill>
                  <a:srgbClr val="FFFFFF"/>
                </a:solidFill>
                <a:latin typeface="Courier New"/>
                <a:ea typeface="Courier New"/>
                <a:cs typeface="Courier New"/>
                <a:sym typeface="Courier New"/>
              </a:rPr>
              <a:t>원하는 정보를 알아내는 10대 웹해킹 방법중에 하나 입니다</a:t>
            </a:r>
            <a:r>
              <a:rPr lang="ko" sz="1800" dirty="0" smtClean="0">
                <a:solidFill>
                  <a:srgbClr val="FFFFFF"/>
                </a:solidFill>
                <a:latin typeface="Courier New"/>
                <a:ea typeface="Courier New"/>
                <a:cs typeface="Courier New"/>
                <a:sym typeface="Courier New"/>
              </a:rPr>
              <a:t>.</a:t>
            </a:r>
            <a:endParaRPr lang="ko" sz="1800" dirty="0">
              <a:solidFill>
                <a:srgbClr val="FFFFFF"/>
              </a:solidFill>
              <a:latin typeface="Courier New"/>
              <a:ea typeface="Courier New"/>
              <a:cs typeface="Courier New"/>
              <a:sym typeface="Courier New"/>
            </a:endParaRPr>
          </a:p>
          <a:p>
            <a:endParaRPr lang="ko" sz="1800" dirty="0">
              <a:solidFill>
                <a:srgbClr val="FFFFFF"/>
              </a:solidFill>
              <a:latin typeface="Courier New"/>
              <a:ea typeface="Courier New"/>
              <a:cs typeface="Courier New"/>
              <a:sym typeface="Courier New"/>
            </a:endParaRPr>
          </a:p>
        </p:txBody>
      </p:sp>
      <p:sp>
        <p:nvSpPr>
          <p:cNvPr id="155" name="Shape 155"/>
          <p:cNvSpPr/>
          <p:nvPr/>
        </p:nvSpPr>
        <p:spPr>
          <a:xfrm>
            <a:off x="2195687" y="4680937"/>
            <a:ext cx="571499" cy="1500493"/>
          </a:xfrm>
          <a:prstGeom prst="rect">
            <a:avLst/>
          </a:prstGeom>
          <a:blipFill>
            <a:blip r:embed="rId3"/>
            <a:stretch>
              <a:fillRect/>
            </a:stretch>
          </a:blipFill>
          <a:ln>
            <a:noFill/>
          </a:ln>
        </p:spPr>
      </p:sp>
      <p:sp>
        <p:nvSpPr>
          <p:cNvPr id="156" name="Shape 156"/>
          <p:cNvSpPr/>
          <p:nvPr/>
        </p:nvSpPr>
        <p:spPr>
          <a:xfrm>
            <a:off x="4870750" y="5263931"/>
            <a:ext cx="571500" cy="1295400"/>
          </a:xfrm>
          <a:prstGeom prst="rect">
            <a:avLst/>
          </a:prstGeom>
          <a:blipFill>
            <a:blip r:embed="rId4"/>
            <a:stretch>
              <a:fillRect/>
            </a:stretch>
          </a:blipFill>
          <a:ln>
            <a:noFill/>
          </a:ln>
        </p:spPr>
      </p:sp>
      <p:sp>
        <p:nvSpPr>
          <p:cNvPr id="157" name="Shape 157"/>
          <p:cNvSpPr/>
          <p:nvPr/>
        </p:nvSpPr>
        <p:spPr>
          <a:xfrm>
            <a:off x="1748262" y="3873022"/>
            <a:ext cx="2225099" cy="609599"/>
          </a:xfrm>
          <a:prstGeom prst="wedgeRectCallout">
            <a:avLst>
              <a:gd name="adj1" fmla="val -20833"/>
              <a:gd name="adj2" fmla="val 625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buNone/>
            </a:pPr>
            <a:r>
              <a:rPr lang="ko" sz="1000" b="1" dirty="0">
                <a:solidFill>
                  <a:srgbClr val="FF0000"/>
                </a:solidFill>
                <a:latin typeface="Trebuchet MS"/>
                <a:ea typeface="Trebuchet MS"/>
                <a:cs typeface="Trebuchet MS"/>
                <a:sym typeface="Trebuchet MS"/>
              </a:rPr>
              <a:t>남자 : 거기 아가씨 집주소가 어디?</a:t>
            </a:r>
          </a:p>
        </p:txBody>
      </p:sp>
      <p:sp>
        <p:nvSpPr>
          <p:cNvPr id="158" name="Shape 158"/>
          <p:cNvSpPr/>
          <p:nvPr/>
        </p:nvSpPr>
        <p:spPr>
          <a:xfrm>
            <a:off x="4525700" y="4283972"/>
            <a:ext cx="2019299" cy="741899"/>
          </a:xfrm>
          <a:prstGeom prst="wedgeRoundRectCallout">
            <a:avLst>
              <a:gd name="adj1" fmla="val -20833"/>
              <a:gd name="adj2" fmla="val 62500"/>
              <a:gd name="adj3" fmla="val 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buNone/>
            </a:pPr>
            <a:r>
              <a:rPr lang="ko" sz="1600" b="1" dirty="0">
                <a:solidFill>
                  <a:srgbClr val="FF0000"/>
                </a:solidFill>
              </a:rPr>
              <a:t>알려주기 싫어요.</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2" end="2"/>
                                            </p:txEl>
                                          </p:spTgt>
                                        </p:tgtEl>
                                        <p:attrNameLst>
                                          <p:attrName>style.visibility</p:attrName>
                                        </p:attrNameLst>
                                      </p:cBhvr>
                                      <p:to>
                                        <p:strVal val="visible"/>
                                      </p:to>
                                    </p:set>
                                    <p:animEffect transition="in" filter="fade">
                                      <p:cBhvr>
                                        <p:cTn id="12" dur="500"/>
                                        <p:tgtEl>
                                          <p:spTgt spid="15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3" end="3"/>
                                            </p:txEl>
                                          </p:spTgt>
                                        </p:tgtEl>
                                        <p:attrNameLst>
                                          <p:attrName>style.visibility</p:attrName>
                                        </p:attrNameLst>
                                      </p:cBhvr>
                                      <p:to>
                                        <p:strVal val="visible"/>
                                      </p:to>
                                    </p:set>
                                    <p:animEffect transition="in" filter="fade">
                                      <p:cBhvr>
                                        <p:cTn id="17" dur="500"/>
                                        <p:tgtEl>
                                          <p:spTgt spid="15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4" end="4"/>
                                            </p:txEl>
                                          </p:spTgt>
                                        </p:tgtEl>
                                        <p:attrNameLst>
                                          <p:attrName>style.visibility</p:attrName>
                                        </p:attrNameLst>
                                      </p:cBhvr>
                                      <p:to>
                                        <p:strVal val="visible"/>
                                      </p:to>
                                    </p:set>
                                    <p:animEffect transition="in" filter="fade">
                                      <p:cBhvr>
                                        <p:cTn id="22" dur="500"/>
                                        <p:tgtEl>
                                          <p:spTgt spid="15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5" end="5"/>
                                            </p:txEl>
                                          </p:spTgt>
                                        </p:tgtEl>
                                        <p:attrNameLst>
                                          <p:attrName>style.visibility</p:attrName>
                                        </p:attrNameLst>
                                      </p:cBhvr>
                                      <p:to>
                                        <p:strVal val="visible"/>
                                      </p:to>
                                    </p:set>
                                    <p:animEffect transition="in" filter="fade">
                                      <p:cBhvr>
                                        <p:cTn id="27" dur="500"/>
                                        <p:tgtEl>
                                          <p:spTgt spid="15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5"/>
                                        </p:tgtEl>
                                        <p:attrNameLst>
                                          <p:attrName>style.visibility</p:attrName>
                                        </p:attrNameLst>
                                      </p:cBhvr>
                                      <p:to>
                                        <p:strVal val="visible"/>
                                      </p:to>
                                    </p:set>
                                    <p:animEffect transition="in" filter="fade">
                                      <p:cBhvr>
                                        <p:cTn id="32" dur="500"/>
                                        <p:tgtEl>
                                          <p:spTgt spid="155"/>
                                        </p:tgtEl>
                                      </p:cBhvr>
                                    </p:animEffect>
                                  </p:childTnLst>
                                </p:cTn>
                              </p:par>
                              <p:par>
                                <p:cTn id="33" presetID="10" presetClass="entr" presetSubtype="0" fill="hold" nodeType="withEffect">
                                  <p:stCondLst>
                                    <p:cond delay="0"/>
                                  </p:stCondLst>
                                  <p:childTnLst>
                                    <p:set>
                                      <p:cBhvr>
                                        <p:cTn id="34" dur="1" fill="hold">
                                          <p:stCondLst>
                                            <p:cond delay="0"/>
                                          </p:stCondLst>
                                        </p:cTn>
                                        <p:tgtEl>
                                          <p:spTgt spid="156"/>
                                        </p:tgtEl>
                                        <p:attrNameLst>
                                          <p:attrName>style.visibility</p:attrName>
                                        </p:attrNameLst>
                                      </p:cBhvr>
                                      <p:to>
                                        <p:strVal val="visible"/>
                                      </p:to>
                                    </p:set>
                                    <p:animEffect transition="in" filter="fade">
                                      <p:cBhvr>
                                        <p:cTn id="35" dur="500"/>
                                        <p:tgtEl>
                                          <p:spTgt spid="15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7"/>
                                        </p:tgtEl>
                                        <p:attrNameLst>
                                          <p:attrName>style.visibility</p:attrName>
                                        </p:attrNameLst>
                                      </p:cBhvr>
                                      <p:to>
                                        <p:strVal val="visible"/>
                                      </p:to>
                                    </p:set>
                                    <p:animEffect transition="in" filter="fade">
                                      <p:cBhvr>
                                        <p:cTn id="40" dur="500"/>
                                        <p:tgtEl>
                                          <p:spTgt spid="15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8"/>
                                        </p:tgtEl>
                                        <p:attrNameLst>
                                          <p:attrName>style.visibility</p:attrName>
                                        </p:attrNameLst>
                                      </p:cBhvr>
                                      <p:to>
                                        <p:strVal val="visible"/>
                                      </p:to>
                                    </p:set>
                                    <p:animEffect transition="in" filter="fade">
                                      <p:cBhvr>
                                        <p:cTn id="45"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P spid="157" grpId="0" animBg="1"/>
      <p:bldP spid="15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275125" y="289787"/>
            <a:ext cx="8229600" cy="1143000"/>
          </a:xfrm>
          <a:prstGeom prst="rect">
            <a:avLst/>
          </a:prstGeom>
        </p:spPr>
        <p:txBody>
          <a:bodyPr lIns="91425" tIns="91425" rIns="91425" bIns="91425" anchor="b" anchorCtr="0">
            <a:noAutofit/>
          </a:bodyPr>
          <a:lstStyle/>
          <a:p>
            <a:pPr>
              <a:buNone/>
            </a:pPr>
            <a:r>
              <a:rPr lang="ko">
                <a:solidFill>
                  <a:srgbClr val="FF9900"/>
                </a:solidFill>
              </a:rPr>
              <a:t>SQL인젝션이란?</a:t>
            </a:r>
          </a:p>
        </p:txBody>
      </p:sp>
      <p:sp>
        <p:nvSpPr>
          <p:cNvPr id="164" name="Shape 164"/>
          <p:cNvSpPr/>
          <p:nvPr/>
        </p:nvSpPr>
        <p:spPr>
          <a:xfrm>
            <a:off x="366187" y="1859773"/>
            <a:ext cx="4524375" cy="3834364"/>
          </a:xfrm>
          <a:prstGeom prst="rect">
            <a:avLst/>
          </a:prstGeom>
          <a:blipFill>
            <a:blip r:embed="rId3"/>
            <a:stretch>
              <a:fillRect/>
            </a:stretch>
          </a:blipFill>
          <a:ln>
            <a:noFill/>
          </a:ln>
        </p:spPr>
      </p:sp>
      <p:sp>
        <p:nvSpPr>
          <p:cNvPr id="165" name="Shape 165"/>
          <p:cNvSpPr txBox="1"/>
          <p:nvPr/>
        </p:nvSpPr>
        <p:spPr>
          <a:xfrm>
            <a:off x="5036662" y="1683406"/>
            <a:ext cx="3337499" cy="4187099"/>
          </a:xfrm>
          <a:prstGeom prst="rect">
            <a:avLst/>
          </a:prstGeom>
        </p:spPr>
        <p:txBody>
          <a:bodyPr lIns="91425" tIns="91425" rIns="91425" bIns="91425" anchor="ctr" anchorCtr="0">
            <a:noAutofit/>
          </a:bodyPr>
          <a:lstStyle/>
          <a:p>
            <a:pPr marL="0" lvl="0" indent="0" rtl="0">
              <a:lnSpc>
                <a:spcPct val="115000"/>
              </a:lnSpc>
              <a:buNone/>
            </a:pPr>
            <a:r>
              <a:rPr lang="ko" sz="1800" dirty="0">
                <a:solidFill>
                  <a:srgbClr val="FF0000"/>
                </a:solidFill>
              </a:rPr>
              <a:t>사용자 → 데이터</a:t>
            </a:r>
          </a:p>
          <a:p>
            <a:pPr marL="0" lvl="0" indent="0" rtl="0">
              <a:lnSpc>
                <a:spcPct val="115000"/>
              </a:lnSpc>
              <a:buNone/>
            </a:pPr>
            <a:r>
              <a:rPr lang="ko" sz="1800" dirty="0">
                <a:solidFill>
                  <a:srgbClr val="FF0000"/>
                </a:solidFill>
              </a:rPr>
              <a:t>→ 서버 → SQL Query </a:t>
            </a:r>
          </a:p>
          <a:p>
            <a:pPr marL="0" lvl="0" indent="0" rtl="0">
              <a:lnSpc>
                <a:spcPct val="115000"/>
              </a:lnSpc>
              <a:buNone/>
            </a:pPr>
            <a:r>
              <a:rPr lang="ko" sz="1800" dirty="0">
                <a:solidFill>
                  <a:srgbClr val="FF0000"/>
                </a:solidFill>
              </a:rPr>
              <a:t>→ Database → 시스템 공격</a:t>
            </a:r>
          </a:p>
          <a:p>
            <a:endParaRPr lang="ko" sz="1800" dirty="0">
              <a:solidFill>
                <a:srgbClr val="FF0000"/>
              </a:solidFill>
            </a:endParaRPr>
          </a:p>
          <a:p>
            <a:endParaRPr lang="ko" sz="1800" dirty="0">
              <a:solidFill>
                <a:srgbClr val="FF0000"/>
              </a:solidFill>
            </a:endParaRPr>
          </a:p>
          <a:p>
            <a:endParaRPr lang="ko" sz="1800" dirty="0">
              <a:solidFill>
                <a:srgbClr val="FF0000"/>
              </a:solidFill>
            </a:endParaRPr>
          </a:p>
          <a:p>
            <a:endParaRPr lang="ko" sz="1800" dirty="0">
              <a:solidFill>
                <a:srgbClr val="FF0000"/>
              </a:solidFill>
            </a:endParaRPr>
          </a:p>
          <a:p>
            <a:endParaRPr lang="ko" sz="1800" dirty="0">
              <a:solidFill>
                <a:srgbClr val="FF0000"/>
              </a:solidFill>
            </a:endParaRPr>
          </a:p>
          <a:p>
            <a:endParaRPr lang="ko" sz="1800" dirty="0">
              <a:solidFill>
                <a:srgbClr val="FF0000"/>
              </a:solidFill>
            </a:endParaRPr>
          </a:p>
          <a:p>
            <a:pPr marL="0" lvl="0" indent="0" rtl="0">
              <a:lnSpc>
                <a:spcPct val="115000"/>
              </a:lnSpc>
              <a:buNone/>
            </a:pPr>
            <a:r>
              <a:rPr lang="ko" sz="1800" b="1" dirty="0">
                <a:solidFill>
                  <a:srgbClr val="FF0000"/>
                </a:solidFill>
              </a:rPr>
              <a:t>Query : SELECT * from user_info where id=‘’ or 1=1- -’ and pw =‘’;</a:t>
            </a:r>
          </a:p>
        </p:txBody>
      </p:sp>
      <p:sp>
        <p:nvSpPr>
          <p:cNvPr id="166" name="Shape 166"/>
          <p:cNvSpPr/>
          <p:nvPr/>
        </p:nvSpPr>
        <p:spPr>
          <a:xfrm>
            <a:off x="5216350" y="3039521"/>
            <a:ext cx="2569400" cy="1474869"/>
          </a:xfrm>
          <a:prstGeom prst="rect">
            <a:avLst/>
          </a:prstGeom>
          <a:blipFill>
            <a:blip r:embed="rId4"/>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1000"/>
                                        <p:tgtEl>
                                          <p:spTgt spid="164"/>
                                        </p:tgtEl>
                                      </p:cBhvr>
                                    </p:animEffect>
                                    <p:anim calcmode="lin" valueType="num">
                                      <p:cBhvr>
                                        <p:cTn id="8" dur="1000" fill="hold"/>
                                        <p:tgtEl>
                                          <p:spTgt spid="164"/>
                                        </p:tgtEl>
                                        <p:attrNameLst>
                                          <p:attrName>ppt_x</p:attrName>
                                        </p:attrNameLst>
                                      </p:cBhvr>
                                      <p:tavLst>
                                        <p:tav tm="0">
                                          <p:val>
                                            <p:strVal val="#ppt_x"/>
                                          </p:val>
                                        </p:tav>
                                        <p:tav tm="100000">
                                          <p:val>
                                            <p:strVal val="#ppt_x"/>
                                          </p:val>
                                        </p:tav>
                                      </p:tavLst>
                                    </p:anim>
                                    <p:anim calcmode="lin" valueType="num">
                                      <p:cBhvr>
                                        <p:cTn id="9"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5"/>
                                        </p:tgtEl>
                                        <p:attrNameLst>
                                          <p:attrName>style.visibility</p:attrName>
                                        </p:attrNameLst>
                                      </p:cBhvr>
                                      <p:to>
                                        <p:strVal val="visible"/>
                                      </p:to>
                                    </p:set>
                                    <p:animEffect transition="in" filter="fade">
                                      <p:cBhvr>
                                        <p:cTn id="14" dur="500"/>
                                        <p:tgtEl>
                                          <p:spTgt spid="16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66"/>
                                        </p:tgtEl>
                                        <p:attrNameLst>
                                          <p:attrName>style.visibility</p:attrName>
                                        </p:attrNameLst>
                                      </p:cBhvr>
                                      <p:to>
                                        <p:strVal val="visible"/>
                                      </p:to>
                                    </p:set>
                                    <p:animEffect transition="in" filter="fade">
                                      <p:cBhvr>
                                        <p:cTn id="19" dur="1000"/>
                                        <p:tgtEl>
                                          <p:spTgt spid="166"/>
                                        </p:tgtEl>
                                      </p:cBhvr>
                                    </p:animEffect>
                                    <p:anim calcmode="lin" valueType="num">
                                      <p:cBhvr>
                                        <p:cTn id="20" dur="1000" fill="hold"/>
                                        <p:tgtEl>
                                          <p:spTgt spid="166"/>
                                        </p:tgtEl>
                                        <p:attrNameLst>
                                          <p:attrName>ppt_x</p:attrName>
                                        </p:attrNameLst>
                                      </p:cBhvr>
                                      <p:tavLst>
                                        <p:tav tm="0">
                                          <p:val>
                                            <p:strVal val="#ppt_x"/>
                                          </p:val>
                                        </p:tav>
                                        <p:tav tm="100000">
                                          <p:val>
                                            <p:strVal val="#ppt_x"/>
                                          </p:val>
                                        </p:tav>
                                      </p:tavLst>
                                    </p:anim>
                                    <p:anim calcmode="lin" valueType="num">
                                      <p:cBhvr>
                                        <p:cTn id="21" dur="1000" fill="hold"/>
                                        <p:tgtEl>
                                          <p:spTgt spid="1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dirty="0">
                <a:solidFill>
                  <a:srgbClr val="FF9900"/>
                </a:solidFill>
              </a:rPr>
              <a:t>SQL인젝션 워게임 예시</a:t>
            </a:r>
          </a:p>
        </p:txBody>
      </p:sp>
      <p:sp>
        <p:nvSpPr>
          <p:cNvPr id="172" name="Shape 172"/>
          <p:cNvSpPr/>
          <p:nvPr/>
        </p:nvSpPr>
        <p:spPr>
          <a:xfrm>
            <a:off x="4213437" y="1665025"/>
            <a:ext cx="4473362" cy="3410252"/>
          </a:xfrm>
          <a:prstGeom prst="rect">
            <a:avLst/>
          </a:prstGeom>
          <a:blipFill>
            <a:blip r:embed="rId3"/>
            <a:stretch>
              <a:fillRect/>
            </a:stretch>
          </a:blipFill>
          <a:ln>
            <a:noFill/>
          </a:ln>
        </p:spPr>
      </p:sp>
      <p:sp>
        <p:nvSpPr>
          <p:cNvPr id="173" name="Shape 173"/>
          <p:cNvSpPr/>
          <p:nvPr/>
        </p:nvSpPr>
        <p:spPr>
          <a:xfrm>
            <a:off x="4213437" y="5309800"/>
            <a:ext cx="4473362" cy="1123950"/>
          </a:xfrm>
          <a:prstGeom prst="rect">
            <a:avLst/>
          </a:prstGeom>
          <a:blipFill>
            <a:blip r:embed="rId4"/>
            <a:stretch>
              <a:fillRect/>
            </a:stretch>
          </a:blipFill>
          <a:ln>
            <a:noFill/>
          </a:ln>
        </p:spPr>
      </p:sp>
      <p:sp>
        <p:nvSpPr>
          <p:cNvPr id="174" name="Shape 174"/>
          <p:cNvSpPr txBox="1"/>
          <p:nvPr/>
        </p:nvSpPr>
        <p:spPr>
          <a:xfrm>
            <a:off x="566150" y="1735075"/>
            <a:ext cx="3360300" cy="4479300"/>
          </a:xfrm>
          <a:prstGeom prst="rect">
            <a:avLst/>
          </a:prstGeom>
          <a:noFill/>
        </p:spPr>
        <p:txBody>
          <a:bodyPr lIns="91425" tIns="91425" rIns="91425" bIns="91425" anchor="t" anchorCtr="0">
            <a:noAutofit/>
          </a:bodyPr>
          <a:lstStyle/>
          <a:p>
            <a:pPr marL="0" lvl="0" indent="0" rtl="0">
              <a:lnSpc>
                <a:spcPct val="115000"/>
              </a:lnSpc>
              <a:buNone/>
            </a:pPr>
            <a:r>
              <a:rPr lang="ko" b="1" dirty="0">
                <a:solidFill>
                  <a:srgbClr val="FFFFFF"/>
                </a:solidFill>
              </a:rPr>
              <a:t>sql 2번째는 id와 pw에 각각 7자와 5자 제한이 걸려있고, id에 admin을 치게되면 원점으로 돌아가게끔 str_replace 함수가 걸려있다. </a:t>
            </a:r>
          </a:p>
          <a:p>
            <a:endParaRPr lang="ko" b="1" dirty="0">
              <a:solidFill>
                <a:srgbClr val="FFFFFF"/>
              </a:solidFill>
            </a:endParaRPr>
          </a:p>
          <a:p>
            <a:endParaRPr lang="ko" b="1" dirty="0">
              <a:solidFill>
                <a:srgbClr val="FFFFFF"/>
              </a:solidFill>
            </a:endParaRPr>
          </a:p>
          <a:p>
            <a:endParaRPr lang="ko" b="1" dirty="0">
              <a:solidFill>
                <a:srgbClr val="FFFFFF"/>
              </a:solidFill>
            </a:endParaRPr>
          </a:p>
          <a:p>
            <a:pPr lvl="0" rtl="0">
              <a:buNone/>
            </a:pPr>
            <a:r>
              <a:rPr lang="ko" b="1" dirty="0">
                <a:solidFill>
                  <a:srgbClr val="FFFFFF"/>
                </a:solidFill>
                <a:latin typeface="Gulim"/>
                <a:ea typeface="Gulim"/>
                <a:cs typeface="Gulim"/>
                <a:sym typeface="Gulim"/>
              </a:rPr>
              <a:t>쿼리를 id에 ‘’‘ pw에 or ’1 날려줍니다.</a:t>
            </a:r>
          </a:p>
          <a:p>
            <a:pPr lvl="0" rtl="0">
              <a:buNone/>
            </a:pPr>
            <a:r>
              <a:rPr lang="ko" b="1" dirty="0">
                <a:solidFill>
                  <a:srgbClr val="FFFFFF"/>
                </a:solidFill>
                <a:latin typeface="Gulim"/>
                <a:ea typeface="Gulim"/>
                <a:cs typeface="Gulim"/>
                <a:sym typeface="Gulim"/>
              </a:rPr>
              <a:t>바로 ‘을 이용한 sql 쿼리 해석기에서 문자로 취급하게 만들어서 성공 시키고 </a:t>
            </a:r>
          </a:p>
          <a:p>
            <a:pPr lvl="0" rtl="0">
              <a:buNone/>
            </a:pPr>
            <a:r>
              <a:rPr lang="ko" b="1" dirty="0">
                <a:solidFill>
                  <a:srgbClr val="FFFFFF"/>
                </a:solidFill>
                <a:latin typeface="Gulim"/>
                <a:ea typeface="Gulim"/>
                <a:cs typeface="Gulim"/>
                <a:sym typeface="Gulim"/>
              </a:rPr>
              <a:t>id=’‘’‘ 이렇게 한 문자 ’ and pw=’ 한문자로 인식을 하여 뒤에 있는 ‘or ’1’ 를 앞에 쓰레기값 or 1이라는 쿼리를 날려서 성공하게 되었다.</a:t>
            </a:r>
          </a:p>
          <a:p>
            <a:endParaRPr lang="ko" b="1" dirty="0">
              <a:solidFill>
                <a:srgbClr val="FFFFFF"/>
              </a:solidFill>
              <a:latin typeface="Gulim"/>
              <a:ea typeface="Gulim"/>
              <a:cs typeface="Gulim"/>
              <a:sym typeface="Gulim"/>
            </a:endParaRPr>
          </a:p>
          <a:p>
            <a:endParaRPr lang="ko" b="1" dirty="0">
              <a:solidFill>
                <a:srgbClr val="FFFFFF"/>
              </a:solidFill>
              <a:latin typeface="Gulim"/>
              <a:ea typeface="Gulim"/>
              <a:cs typeface="Gulim"/>
              <a:sym typeface="Gulim"/>
            </a:endParaRPr>
          </a:p>
          <a:p>
            <a:endParaRPr lang="ko" b="1" dirty="0">
              <a:solidFill>
                <a:srgbClr val="FFFFFF"/>
              </a:solidFill>
              <a:latin typeface="Gulim"/>
              <a:ea typeface="Gulim"/>
              <a:cs typeface="Gulim"/>
              <a:sym typeface="Gulim"/>
            </a:endParaRPr>
          </a:p>
          <a:p>
            <a:endParaRPr lang="ko" b="1" dirty="0">
              <a:solidFill>
                <a:srgbClr val="FFFFFF"/>
              </a:solidFill>
              <a:latin typeface="Gulim"/>
              <a:ea typeface="Gulim"/>
              <a:cs typeface="Gulim"/>
              <a:sym typeface="Gulim"/>
            </a:endParaRPr>
          </a:p>
          <a:p>
            <a:pPr lvl="0" rtl="0">
              <a:buNone/>
            </a:pPr>
            <a:r>
              <a:rPr lang="ko" b="1" dirty="0">
                <a:solidFill>
                  <a:srgbClr val="FFFFFF"/>
                </a:solidFill>
              </a:rPr>
              <a:t>값은 V3Ryg0odh4cKer</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1000"/>
                                        <p:tgtEl>
                                          <p:spTgt spid="172"/>
                                        </p:tgtEl>
                                      </p:cBhvr>
                                    </p:animEffect>
                                    <p:anim calcmode="lin" valueType="num">
                                      <p:cBhvr>
                                        <p:cTn id="8" dur="1000" fill="hold"/>
                                        <p:tgtEl>
                                          <p:spTgt spid="172"/>
                                        </p:tgtEl>
                                        <p:attrNameLst>
                                          <p:attrName>ppt_x</p:attrName>
                                        </p:attrNameLst>
                                      </p:cBhvr>
                                      <p:tavLst>
                                        <p:tav tm="0">
                                          <p:val>
                                            <p:strVal val="#ppt_x"/>
                                          </p:val>
                                        </p:tav>
                                        <p:tav tm="100000">
                                          <p:val>
                                            <p:strVal val="#ppt_x"/>
                                          </p:val>
                                        </p:tav>
                                      </p:tavLst>
                                    </p:anim>
                                    <p:anim calcmode="lin" valueType="num">
                                      <p:cBhvr>
                                        <p:cTn id="9"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4"/>
                                        </p:tgtEl>
                                        <p:attrNameLst>
                                          <p:attrName>style.visibility</p:attrName>
                                        </p:attrNameLst>
                                      </p:cBhvr>
                                      <p:to>
                                        <p:strVal val="visible"/>
                                      </p:to>
                                    </p:set>
                                    <p:animEffect transition="in" filter="fade">
                                      <p:cBhvr>
                                        <p:cTn id="14" dur="500"/>
                                        <p:tgtEl>
                                          <p:spTgt spid="1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73"/>
                                        </p:tgtEl>
                                        <p:attrNameLst>
                                          <p:attrName>style.visibility</p:attrName>
                                        </p:attrNameLst>
                                      </p:cBhvr>
                                      <p:to>
                                        <p:strVal val="visible"/>
                                      </p:to>
                                    </p:set>
                                    <p:animEffect transition="in" filter="fade">
                                      <p:cBhvr>
                                        <p:cTn id="19" dur="1000"/>
                                        <p:tgtEl>
                                          <p:spTgt spid="173"/>
                                        </p:tgtEl>
                                      </p:cBhvr>
                                    </p:animEffect>
                                    <p:anim calcmode="lin" valueType="num">
                                      <p:cBhvr>
                                        <p:cTn id="20" dur="1000" fill="hold"/>
                                        <p:tgtEl>
                                          <p:spTgt spid="173"/>
                                        </p:tgtEl>
                                        <p:attrNameLst>
                                          <p:attrName>ppt_x</p:attrName>
                                        </p:attrNameLst>
                                      </p:cBhvr>
                                      <p:tavLst>
                                        <p:tav tm="0">
                                          <p:val>
                                            <p:strVal val="#ppt_x"/>
                                          </p:val>
                                        </p:tav>
                                        <p:tav tm="100000">
                                          <p:val>
                                            <p:strVal val="#ppt_x"/>
                                          </p:val>
                                        </p:tav>
                                      </p:tavLst>
                                    </p:anim>
                                    <p:anim calcmode="lin" valueType="num">
                                      <p:cBhvr>
                                        <p:cTn id="21" dur="1000" fill="hold"/>
                                        <p:tgtEl>
                                          <p:spTgt spid="1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58575" y="282212"/>
            <a:ext cx="8229600" cy="1143000"/>
          </a:xfrm>
          <a:prstGeom prst="rect">
            <a:avLst/>
          </a:prstGeom>
        </p:spPr>
        <p:txBody>
          <a:bodyPr lIns="91425" tIns="91425" rIns="91425" bIns="91425" anchor="b" anchorCtr="0">
            <a:noAutofit/>
          </a:bodyPr>
          <a:lstStyle/>
          <a:p>
            <a:pPr>
              <a:buNone/>
            </a:pPr>
            <a:r>
              <a:rPr lang="ko">
                <a:solidFill>
                  <a:srgbClr val="FF9900"/>
                </a:solidFill>
              </a:rPr>
              <a:t>웹해킹 피해 통계</a:t>
            </a:r>
          </a:p>
        </p:txBody>
      </p:sp>
      <p:sp>
        <p:nvSpPr>
          <p:cNvPr id="180" name="Shape 180"/>
          <p:cNvSpPr/>
          <p:nvPr/>
        </p:nvSpPr>
        <p:spPr>
          <a:xfrm>
            <a:off x="457200" y="1600200"/>
            <a:ext cx="7988312" cy="4725120"/>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wipe(down)">
                                      <p:cBhvr>
                                        <p:cTn id="7" dur="580">
                                          <p:stCondLst>
                                            <p:cond delay="0"/>
                                          </p:stCondLst>
                                        </p:cTn>
                                        <p:tgtEl>
                                          <p:spTgt spid="180"/>
                                        </p:tgtEl>
                                      </p:cBhvr>
                                    </p:animEffect>
                                    <p:anim calcmode="lin" valueType="num">
                                      <p:cBhvr>
                                        <p:cTn id="8" dur="1822" tmFilter="0,0; 0.14,0.36; 0.43,0.73; 0.71,0.91; 1.0,1.0">
                                          <p:stCondLst>
                                            <p:cond delay="0"/>
                                          </p:stCondLst>
                                        </p:cTn>
                                        <p:tgtEl>
                                          <p:spTgt spid="18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0"/>
                                        </p:tgtEl>
                                        <p:attrNameLst>
                                          <p:attrName>ppt_y</p:attrName>
                                        </p:attrNameLst>
                                      </p:cBhvr>
                                      <p:tavLst>
                                        <p:tav tm="0" fmla="#ppt_y-sin(pi*$)/81">
                                          <p:val>
                                            <p:fltVal val="0"/>
                                          </p:val>
                                        </p:tav>
                                        <p:tav tm="100000">
                                          <p:val>
                                            <p:fltVal val="1"/>
                                          </p:val>
                                        </p:tav>
                                      </p:tavLst>
                                    </p:anim>
                                    <p:animScale>
                                      <p:cBhvr>
                                        <p:cTn id="13" dur="26">
                                          <p:stCondLst>
                                            <p:cond delay="650"/>
                                          </p:stCondLst>
                                        </p:cTn>
                                        <p:tgtEl>
                                          <p:spTgt spid="180"/>
                                        </p:tgtEl>
                                      </p:cBhvr>
                                      <p:to x="100000" y="60000"/>
                                    </p:animScale>
                                    <p:animScale>
                                      <p:cBhvr>
                                        <p:cTn id="14" dur="166" decel="50000">
                                          <p:stCondLst>
                                            <p:cond delay="676"/>
                                          </p:stCondLst>
                                        </p:cTn>
                                        <p:tgtEl>
                                          <p:spTgt spid="180"/>
                                        </p:tgtEl>
                                      </p:cBhvr>
                                      <p:to x="100000" y="100000"/>
                                    </p:animScale>
                                    <p:animScale>
                                      <p:cBhvr>
                                        <p:cTn id="15" dur="26">
                                          <p:stCondLst>
                                            <p:cond delay="1312"/>
                                          </p:stCondLst>
                                        </p:cTn>
                                        <p:tgtEl>
                                          <p:spTgt spid="180"/>
                                        </p:tgtEl>
                                      </p:cBhvr>
                                      <p:to x="100000" y="80000"/>
                                    </p:animScale>
                                    <p:animScale>
                                      <p:cBhvr>
                                        <p:cTn id="16" dur="166" decel="50000">
                                          <p:stCondLst>
                                            <p:cond delay="1338"/>
                                          </p:stCondLst>
                                        </p:cTn>
                                        <p:tgtEl>
                                          <p:spTgt spid="180"/>
                                        </p:tgtEl>
                                      </p:cBhvr>
                                      <p:to x="100000" y="100000"/>
                                    </p:animScale>
                                    <p:animScale>
                                      <p:cBhvr>
                                        <p:cTn id="17" dur="26">
                                          <p:stCondLst>
                                            <p:cond delay="1642"/>
                                          </p:stCondLst>
                                        </p:cTn>
                                        <p:tgtEl>
                                          <p:spTgt spid="180"/>
                                        </p:tgtEl>
                                      </p:cBhvr>
                                      <p:to x="100000" y="90000"/>
                                    </p:animScale>
                                    <p:animScale>
                                      <p:cBhvr>
                                        <p:cTn id="18" dur="166" decel="50000">
                                          <p:stCondLst>
                                            <p:cond delay="1668"/>
                                          </p:stCondLst>
                                        </p:cTn>
                                        <p:tgtEl>
                                          <p:spTgt spid="180"/>
                                        </p:tgtEl>
                                      </p:cBhvr>
                                      <p:to x="100000" y="100000"/>
                                    </p:animScale>
                                    <p:animScale>
                                      <p:cBhvr>
                                        <p:cTn id="19" dur="26">
                                          <p:stCondLst>
                                            <p:cond delay="1808"/>
                                          </p:stCondLst>
                                        </p:cTn>
                                        <p:tgtEl>
                                          <p:spTgt spid="180"/>
                                        </p:tgtEl>
                                      </p:cBhvr>
                                      <p:to x="100000" y="95000"/>
                                    </p:animScale>
                                    <p:animScale>
                                      <p:cBhvr>
                                        <p:cTn id="20" dur="166" decel="50000">
                                          <p:stCondLst>
                                            <p:cond delay="1834"/>
                                          </p:stCondLst>
                                        </p:cTn>
                                        <p:tgtEl>
                                          <p:spTgt spid="18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96525" y="274637"/>
            <a:ext cx="8229600" cy="1143000"/>
          </a:xfrm>
          <a:prstGeom prst="rect">
            <a:avLst/>
          </a:prstGeom>
        </p:spPr>
        <p:txBody>
          <a:bodyPr lIns="91425" tIns="91425" rIns="91425" bIns="91425" anchor="b" anchorCtr="0">
            <a:noAutofit/>
          </a:bodyPr>
          <a:lstStyle/>
          <a:p>
            <a:pPr>
              <a:buNone/>
            </a:pPr>
            <a:r>
              <a:rPr lang="ko">
                <a:solidFill>
                  <a:srgbClr val="FF9900"/>
                </a:solidFill>
              </a:rPr>
              <a:t>SQL Injection 사례들</a:t>
            </a:r>
          </a:p>
        </p:txBody>
      </p:sp>
      <p:sp>
        <p:nvSpPr>
          <p:cNvPr id="186" name="Shape 1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lnSpc>
                <a:spcPct val="115000"/>
              </a:lnSpc>
              <a:spcBef>
                <a:spcPts val="0"/>
              </a:spcBef>
              <a:buNone/>
            </a:pPr>
            <a:r>
              <a:rPr lang="ko" sz="2400" b="1" dirty="0">
                <a:solidFill>
                  <a:srgbClr val="FFFFFF"/>
                </a:solidFill>
              </a:rPr>
              <a:t>ZeroBoard XE, Gnuboard 등 공개용 보드 취약점들.</a:t>
            </a:r>
          </a:p>
          <a:p>
            <a:endParaRPr lang="ko" sz="2400" b="1" dirty="0">
              <a:solidFill>
                <a:srgbClr val="FFFFFF"/>
              </a:solidFill>
            </a:endParaRPr>
          </a:p>
          <a:p>
            <a:pPr marL="0" lvl="0" indent="0" rtl="0">
              <a:lnSpc>
                <a:spcPct val="115000"/>
              </a:lnSpc>
              <a:spcBef>
                <a:spcPts val="0"/>
              </a:spcBef>
              <a:buNone/>
            </a:pPr>
            <a:r>
              <a:rPr lang="ko" sz="2400" b="1" dirty="0">
                <a:solidFill>
                  <a:srgbClr val="FFFFFF"/>
                </a:solidFill>
              </a:rPr>
              <a:t>(2011.04) 소니의 온라인 비디오 시스템이 해킹</a:t>
            </a:r>
          </a:p>
          <a:p>
            <a:pPr marL="0" lvl="0" indent="0" rtl="0">
              <a:lnSpc>
                <a:spcPct val="115000"/>
              </a:lnSpc>
              <a:spcBef>
                <a:spcPts val="0"/>
              </a:spcBef>
              <a:buNone/>
            </a:pPr>
            <a:r>
              <a:rPr lang="ko" sz="2400" b="1" dirty="0">
                <a:solidFill>
                  <a:srgbClr val="FFFFFF"/>
                </a:solidFill>
              </a:rPr>
              <a:t>- 7,700만명의 개인정보가 유출</a:t>
            </a:r>
          </a:p>
          <a:p>
            <a:endParaRPr lang="ko" sz="2400" b="1" dirty="0">
              <a:solidFill>
                <a:srgbClr val="FFFFFF"/>
              </a:solidFill>
            </a:endParaRPr>
          </a:p>
          <a:p>
            <a:pPr marL="0" lvl="0" indent="0" rtl="0">
              <a:lnSpc>
                <a:spcPct val="115000"/>
              </a:lnSpc>
              <a:spcBef>
                <a:spcPts val="0"/>
              </a:spcBef>
              <a:buNone/>
            </a:pPr>
            <a:r>
              <a:rPr lang="ko" sz="2400" b="1" dirty="0">
                <a:solidFill>
                  <a:srgbClr val="FFFFFF"/>
                </a:solidFill>
              </a:rPr>
              <a:t>(2011.07) 네이트 해킹 사건</a:t>
            </a:r>
          </a:p>
          <a:p>
            <a:pPr marL="0" lvl="0" indent="0" rtl="0">
              <a:lnSpc>
                <a:spcPct val="115000"/>
              </a:lnSpc>
              <a:spcBef>
                <a:spcPts val="0"/>
              </a:spcBef>
              <a:buNone/>
            </a:pPr>
            <a:r>
              <a:rPr lang="ko" sz="2400" b="1" dirty="0">
                <a:solidFill>
                  <a:srgbClr val="FFFFFF"/>
                </a:solidFill>
              </a:rPr>
              <a:t>- SQL Injection으로 3,500만명 개인정보 유출</a:t>
            </a:r>
          </a:p>
          <a:p>
            <a:endParaRPr lang="ko" sz="2400" b="1" dirty="0">
              <a:solidFill>
                <a:srgbClr val="FFFFFF"/>
              </a:solidFill>
            </a:endParaRPr>
          </a:p>
          <a:p>
            <a:pPr marL="0" lvl="0" indent="0" rtl="0">
              <a:lnSpc>
                <a:spcPct val="115000"/>
              </a:lnSpc>
              <a:spcBef>
                <a:spcPts val="0"/>
              </a:spcBef>
              <a:buNone/>
            </a:pPr>
            <a:r>
              <a:rPr lang="ko" sz="2400" b="1" dirty="0">
                <a:solidFill>
                  <a:srgbClr val="FFFFFF"/>
                </a:solidFill>
              </a:rPr>
              <a:t>(2011.03) 넥슨 정보 유출 사건</a:t>
            </a:r>
          </a:p>
          <a:p>
            <a:pPr marL="0" lvl="0" indent="0" rtl="0">
              <a:lnSpc>
                <a:spcPct val="115000"/>
              </a:lnSpc>
              <a:spcBef>
                <a:spcPts val="0"/>
              </a:spcBef>
              <a:buNone/>
            </a:pPr>
            <a:r>
              <a:rPr lang="ko" sz="2400" b="1" dirty="0">
                <a:solidFill>
                  <a:srgbClr val="FFFFFF"/>
                </a:solidFill>
              </a:rPr>
              <a:t>- 고객 정보 1,320만건의 개인정보가 유출</a:t>
            </a:r>
          </a:p>
          <a:p>
            <a:endParaRPr lang="ko" sz="2400" b="1"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anim calcmode="lin" valueType="num">
                                      <p:cBhvr additive="base">
                                        <p:cTn id="7" dur="500" fill="hold"/>
                                        <p:tgtEl>
                                          <p:spTgt spid="1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6">
                                            <p:txEl>
                                              <p:pRg st="2" end="2"/>
                                            </p:txEl>
                                          </p:spTgt>
                                        </p:tgtEl>
                                        <p:attrNameLst>
                                          <p:attrName>style.visibility</p:attrName>
                                        </p:attrNameLst>
                                      </p:cBhvr>
                                      <p:to>
                                        <p:strVal val="visible"/>
                                      </p:to>
                                    </p:set>
                                    <p:anim calcmode="lin" valueType="num">
                                      <p:cBhvr additive="base">
                                        <p:cTn id="13" dur="500" fill="hold"/>
                                        <p:tgtEl>
                                          <p:spTgt spid="18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6">
                                            <p:txEl>
                                              <p:pRg st="3" end="3"/>
                                            </p:txEl>
                                          </p:spTgt>
                                        </p:tgtEl>
                                        <p:attrNameLst>
                                          <p:attrName>style.visibility</p:attrName>
                                        </p:attrNameLst>
                                      </p:cBhvr>
                                      <p:to>
                                        <p:strVal val="visible"/>
                                      </p:to>
                                    </p:set>
                                    <p:anim calcmode="lin" valueType="num">
                                      <p:cBhvr additive="base">
                                        <p:cTn id="19" dur="500" fill="hold"/>
                                        <p:tgtEl>
                                          <p:spTgt spid="18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6">
                                            <p:txEl>
                                              <p:pRg st="5" end="5"/>
                                            </p:txEl>
                                          </p:spTgt>
                                        </p:tgtEl>
                                        <p:attrNameLst>
                                          <p:attrName>style.visibility</p:attrName>
                                        </p:attrNameLst>
                                      </p:cBhvr>
                                      <p:to>
                                        <p:strVal val="visible"/>
                                      </p:to>
                                    </p:set>
                                    <p:anim calcmode="lin" valueType="num">
                                      <p:cBhvr additive="base">
                                        <p:cTn id="25" dur="500" fill="hold"/>
                                        <p:tgtEl>
                                          <p:spTgt spid="18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6">
                                            <p:txEl>
                                              <p:pRg st="6" end="6"/>
                                            </p:txEl>
                                          </p:spTgt>
                                        </p:tgtEl>
                                        <p:attrNameLst>
                                          <p:attrName>style.visibility</p:attrName>
                                        </p:attrNameLst>
                                      </p:cBhvr>
                                      <p:to>
                                        <p:strVal val="visible"/>
                                      </p:to>
                                    </p:set>
                                    <p:anim calcmode="lin" valueType="num">
                                      <p:cBhvr additive="base">
                                        <p:cTn id="31" dur="500" fill="hold"/>
                                        <p:tgtEl>
                                          <p:spTgt spid="18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6">
                                            <p:txEl>
                                              <p:pRg st="8" end="8"/>
                                            </p:txEl>
                                          </p:spTgt>
                                        </p:tgtEl>
                                        <p:attrNameLst>
                                          <p:attrName>style.visibility</p:attrName>
                                        </p:attrNameLst>
                                      </p:cBhvr>
                                      <p:to>
                                        <p:strVal val="visible"/>
                                      </p:to>
                                    </p:set>
                                    <p:anim calcmode="lin" valueType="num">
                                      <p:cBhvr additive="base">
                                        <p:cTn id="37" dur="500" fill="hold"/>
                                        <p:tgtEl>
                                          <p:spTgt spid="186">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6">
                                            <p:txEl>
                                              <p:pRg st="9" end="9"/>
                                            </p:txEl>
                                          </p:spTgt>
                                        </p:tgtEl>
                                        <p:attrNameLst>
                                          <p:attrName>style.visibility</p:attrName>
                                        </p:attrNameLst>
                                      </p:cBhvr>
                                      <p:to>
                                        <p:strVal val="visible"/>
                                      </p:to>
                                    </p:set>
                                    <p:anim calcmode="lin" valueType="num">
                                      <p:cBhvr additive="base">
                                        <p:cTn id="43" dur="500" fill="hold"/>
                                        <p:tgtEl>
                                          <p:spTgt spid="18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dirty="0">
                <a:solidFill>
                  <a:srgbClr val="FF9900"/>
                </a:solidFill>
              </a:rPr>
              <a:t>Fileupload(Webshell)이란?</a:t>
            </a:r>
          </a:p>
        </p:txBody>
      </p:sp>
      <p:sp>
        <p:nvSpPr>
          <p:cNvPr id="192" name="Shape 19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ko-KR" altLang="en-US" sz="1300" dirty="0" err="1">
                <a:solidFill>
                  <a:srgbClr val="FFFFFF"/>
                </a:solidFill>
              </a:rPr>
              <a:t>웹쉘은</a:t>
            </a:r>
            <a:r>
              <a:rPr lang="ko-KR" altLang="en-US" sz="1300" dirty="0">
                <a:solidFill>
                  <a:srgbClr val="FFFFFF"/>
                </a:solidFill>
              </a:rPr>
              <a:t> 공격자가 원격에서 </a:t>
            </a:r>
            <a:r>
              <a:rPr lang="ko-KR" altLang="en-US" sz="1300" dirty="0" err="1">
                <a:solidFill>
                  <a:srgbClr val="FFFFFF"/>
                </a:solidFill>
              </a:rPr>
              <a:t>웹서버에</a:t>
            </a:r>
            <a:r>
              <a:rPr lang="ko-KR" altLang="en-US" sz="1300" dirty="0">
                <a:solidFill>
                  <a:srgbClr val="FFFFFF"/>
                </a:solidFill>
              </a:rPr>
              <a:t> 명령을 수행할 수 있도록 작성한 </a:t>
            </a:r>
            <a:r>
              <a:rPr lang="ko-KR" altLang="en-US" sz="1300" dirty="0" err="1">
                <a:solidFill>
                  <a:srgbClr val="FFFFFF"/>
                </a:solidFill>
              </a:rPr>
              <a:t>웹스크립트</a:t>
            </a:r>
            <a:r>
              <a:rPr lang="en-US" altLang="ko-KR" sz="1300" dirty="0">
                <a:solidFill>
                  <a:srgbClr val="FFFFFF"/>
                </a:solidFill>
              </a:rPr>
              <a:t>(asp, </a:t>
            </a:r>
            <a:r>
              <a:rPr lang="en-US" altLang="ko-KR" sz="1300" dirty="0" err="1">
                <a:solidFill>
                  <a:srgbClr val="FFFFFF"/>
                </a:solidFill>
              </a:rPr>
              <a:t>php</a:t>
            </a:r>
            <a:r>
              <a:rPr lang="en-US" altLang="ko-KR" sz="1300" dirty="0">
                <a:solidFill>
                  <a:srgbClr val="FFFFFF"/>
                </a:solidFill>
              </a:rPr>
              <a:t>, </a:t>
            </a:r>
            <a:r>
              <a:rPr lang="en-US" altLang="ko-KR" sz="1300" dirty="0" err="1">
                <a:solidFill>
                  <a:srgbClr val="FFFFFF"/>
                </a:solidFill>
              </a:rPr>
              <a:t>jsp</a:t>
            </a:r>
            <a:r>
              <a:rPr lang="en-US" altLang="ko-KR" sz="1300" dirty="0">
                <a:solidFill>
                  <a:srgbClr val="FFFFFF"/>
                </a:solidFill>
              </a:rPr>
              <a:t>, </a:t>
            </a:r>
            <a:r>
              <a:rPr lang="en-US" altLang="ko-KR" sz="1300" dirty="0" err="1">
                <a:solidFill>
                  <a:srgbClr val="FFFFFF"/>
                </a:solidFill>
              </a:rPr>
              <a:t>cgi</a:t>
            </a:r>
            <a:r>
              <a:rPr lang="en-US" altLang="ko-KR" sz="1300" dirty="0">
                <a:solidFill>
                  <a:srgbClr val="FFFFFF"/>
                </a:solidFill>
              </a:rPr>
              <a:t>) </a:t>
            </a:r>
            <a:r>
              <a:rPr lang="ko-KR" altLang="en-US" sz="1300" dirty="0">
                <a:solidFill>
                  <a:srgbClr val="FFFFFF"/>
                </a:solidFill>
              </a:rPr>
              <a:t>파일이다</a:t>
            </a:r>
            <a:r>
              <a:rPr lang="en-US" altLang="ko-KR" sz="1300" dirty="0">
                <a:solidFill>
                  <a:srgbClr val="FFFFFF"/>
                </a:solidFill>
              </a:rPr>
              <a:t>.</a:t>
            </a:r>
            <a:r>
              <a:rPr lang="ko-KR" altLang="en-US" sz="1300" dirty="0">
                <a:solidFill>
                  <a:srgbClr val="FFFFFF"/>
                </a:solidFill>
              </a:rPr>
              <a:t>많은 피해를 입고 </a:t>
            </a:r>
            <a:r>
              <a:rPr lang="ko-KR" altLang="en-US" sz="1300" dirty="0" err="1">
                <a:solidFill>
                  <a:srgbClr val="FFFFFF"/>
                </a:solidFill>
              </a:rPr>
              <a:t>웹서버에서</a:t>
            </a:r>
            <a:r>
              <a:rPr lang="ko-KR" altLang="en-US" sz="1300" dirty="0">
                <a:solidFill>
                  <a:srgbClr val="FFFFFF"/>
                </a:solidFill>
              </a:rPr>
              <a:t> </a:t>
            </a:r>
            <a:r>
              <a:rPr lang="ko-KR" altLang="en-US" sz="1300" dirty="0" err="1">
                <a:solidFill>
                  <a:srgbClr val="FFFFFF"/>
                </a:solidFill>
              </a:rPr>
              <a:t>웹쉘이</a:t>
            </a:r>
            <a:r>
              <a:rPr lang="ko-KR" altLang="en-US" sz="1300" dirty="0">
                <a:solidFill>
                  <a:srgbClr val="FFFFFF"/>
                </a:solidFill>
              </a:rPr>
              <a:t> 발견되는 서버가 약 </a:t>
            </a:r>
            <a:r>
              <a:rPr lang="en-US" altLang="ko-KR" sz="1300" dirty="0">
                <a:solidFill>
                  <a:srgbClr val="FFFFFF"/>
                </a:solidFill>
              </a:rPr>
              <a:t>90% </a:t>
            </a:r>
            <a:r>
              <a:rPr lang="ko-KR" altLang="en-US" sz="1300" dirty="0">
                <a:solidFill>
                  <a:srgbClr val="FFFFFF"/>
                </a:solidFill>
              </a:rPr>
              <a:t>정도이다</a:t>
            </a:r>
            <a:r>
              <a:rPr lang="en-US" altLang="ko-KR" sz="1300" dirty="0">
                <a:solidFill>
                  <a:srgbClr val="FFFFFF"/>
                </a:solidFill>
              </a:rPr>
              <a:t>. </a:t>
            </a:r>
          </a:p>
          <a:p>
            <a:r>
              <a:rPr lang="ko-KR" altLang="en-US" sz="1300" dirty="0">
                <a:solidFill>
                  <a:srgbClr val="FFFFFF"/>
                </a:solidFill>
              </a:rPr>
              <a:t>공격자들이 취약점을 공격 한 후 </a:t>
            </a:r>
            <a:r>
              <a:rPr lang="ko-KR" altLang="en-US" sz="1300" dirty="0" err="1">
                <a:solidFill>
                  <a:srgbClr val="FFFFFF"/>
                </a:solidFill>
              </a:rPr>
              <a:t>웹쉘을</a:t>
            </a:r>
            <a:r>
              <a:rPr lang="ko-KR" altLang="en-US" sz="1300" dirty="0">
                <a:solidFill>
                  <a:srgbClr val="FFFFFF"/>
                </a:solidFill>
              </a:rPr>
              <a:t> 업로드 하여</a:t>
            </a:r>
            <a:r>
              <a:rPr lang="en-US" altLang="ko-KR" sz="1300" dirty="0">
                <a:solidFill>
                  <a:srgbClr val="FFFFFF"/>
                </a:solidFill>
              </a:rPr>
              <a:t>, </a:t>
            </a:r>
            <a:r>
              <a:rPr lang="ko-KR" altLang="en-US" sz="1300" dirty="0">
                <a:solidFill>
                  <a:srgbClr val="FFFFFF"/>
                </a:solidFill>
              </a:rPr>
              <a:t>시스템을 통제하기가 수월 하다 보니 사용 빈도가 높다</a:t>
            </a:r>
            <a:r>
              <a:rPr lang="en-US" altLang="ko-KR" sz="1300" dirty="0">
                <a:solidFill>
                  <a:srgbClr val="FFFFFF"/>
                </a:solidFill>
              </a:rPr>
              <a:t>.</a:t>
            </a:r>
            <a:endParaRPr lang="ko" sz="1300" dirty="0">
              <a:solidFill>
                <a:srgbClr val="FFFFFF"/>
              </a:solidFill>
            </a:endParaRPr>
          </a:p>
        </p:txBody>
      </p:sp>
      <p:sp>
        <p:nvSpPr>
          <p:cNvPr id="193" name="Shape 193"/>
          <p:cNvSpPr/>
          <p:nvPr/>
        </p:nvSpPr>
        <p:spPr>
          <a:xfrm>
            <a:off x="457199" y="3133562"/>
            <a:ext cx="8229600" cy="2690876"/>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1000"/>
                                        <p:tgtEl>
                                          <p:spTgt spid="193"/>
                                        </p:tgtEl>
                                      </p:cBhvr>
                                    </p:animEffect>
                                    <p:anim calcmode="lin" valueType="num">
                                      <p:cBhvr>
                                        <p:cTn id="8" dur="1000" fill="hold"/>
                                        <p:tgtEl>
                                          <p:spTgt spid="193"/>
                                        </p:tgtEl>
                                        <p:attrNameLst>
                                          <p:attrName>ppt_x</p:attrName>
                                        </p:attrNameLst>
                                      </p:cBhvr>
                                      <p:tavLst>
                                        <p:tav tm="0">
                                          <p:val>
                                            <p:strVal val="#ppt_x"/>
                                          </p:val>
                                        </p:tav>
                                        <p:tav tm="100000">
                                          <p:val>
                                            <p:strVal val="#ppt_x"/>
                                          </p:val>
                                        </p:tav>
                                      </p:tavLst>
                                    </p:anim>
                                    <p:anim calcmode="lin" valueType="num">
                                      <p:cBhvr>
                                        <p:cTn id="9" dur="1000" fill="hold"/>
                                        <p:tgtEl>
                                          <p:spTgt spid="19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ko">
                <a:solidFill>
                  <a:srgbClr val="FF9900"/>
                </a:solidFill>
              </a:rPr>
              <a:t>Fileupload(Webshell) 차단</a:t>
            </a:r>
          </a:p>
        </p:txBody>
      </p:sp>
      <p:sp>
        <p:nvSpPr>
          <p:cNvPr id="199" name="Shape 19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lnSpc>
                <a:spcPct val="115000"/>
              </a:lnSpc>
              <a:spcBef>
                <a:spcPts val="0"/>
              </a:spcBef>
              <a:buClr>
                <a:srgbClr val="000000"/>
              </a:buClr>
              <a:buSzPct val="91666"/>
              <a:buFont typeface="Arial"/>
              <a:buNone/>
            </a:pPr>
            <a:r>
              <a:rPr lang="ko" sz="1200" b="1" dirty="0">
                <a:solidFill>
                  <a:srgbClr val="FF0000"/>
                </a:solidFill>
              </a:rPr>
              <a:t>1)웹 서버의 파일 업로드 취약점 제거</a:t>
            </a:r>
          </a:p>
          <a:p>
            <a:pPr marL="0" lvl="0" indent="0" rtl="0">
              <a:lnSpc>
                <a:spcPct val="115000"/>
              </a:lnSpc>
              <a:spcBef>
                <a:spcPts val="0"/>
              </a:spcBef>
              <a:buClr>
                <a:srgbClr val="000000"/>
              </a:buClr>
              <a:buSzPct val="91666"/>
              <a:buFont typeface="Arial"/>
              <a:buNone/>
            </a:pPr>
            <a:r>
              <a:rPr lang="ko" sz="1200" b="1" dirty="0">
                <a:solidFill>
                  <a:srgbClr val="FFFFFF"/>
                </a:solidFill>
              </a:rPr>
              <a:t> 파일 업로드가 불필요한 게시판의 경우는 업로드의 기능을 완전히 제거하고, 필요한 경우에는 파일의확장자를 체크한다. 업로드를 제한하는 asp, chi, php, isp 등의 확장자를 막는 방법으로 구현하는 것보다 허용하는 확장자 즉, txt, hwp, doc, pdf 등의 업로드 가능한 파일 확장자만 올릴 수 있도록 체크하는 것이 바람직하다. 그 이유는 특정 확장자만 막는 경우에는 우회해서 올릴 수 있는 방법들이 존재하기 때문이다. 또한, Php, Asp, jSp등의 대소문자 혼용 및 .txt.asp등의 2중 확장자의 형태도 필터링 해야한다.</a:t>
            </a:r>
          </a:p>
          <a:p>
            <a:pPr lvl="0" indent="3289300" rtl="0">
              <a:lnSpc>
                <a:spcPct val="115000"/>
              </a:lnSpc>
              <a:spcBef>
                <a:spcPts val="0"/>
              </a:spcBef>
              <a:buClr>
                <a:srgbClr val="000000"/>
              </a:buClr>
              <a:buSzPct val="91666"/>
              <a:buFont typeface="Arial"/>
              <a:buNone/>
            </a:pPr>
            <a:r>
              <a:rPr lang="ko" sz="1200" b="1" dirty="0">
                <a:solidFill>
                  <a:srgbClr val="FF9900"/>
                </a:solidFill>
              </a:rPr>
              <a:t>  </a:t>
            </a:r>
          </a:p>
          <a:p>
            <a:pPr marL="0" lvl="0" indent="0" rtl="0">
              <a:lnSpc>
                <a:spcPct val="115000"/>
              </a:lnSpc>
              <a:spcBef>
                <a:spcPts val="0"/>
              </a:spcBef>
              <a:buClr>
                <a:srgbClr val="000000"/>
              </a:buClr>
              <a:buSzPct val="91666"/>
              <a:buFont typeface="Arial"/>
              <a:buNone/>
            </a:pPr>
            <a:r>
              <a:rPr lang="ko" sz="1200" b="1" dirty="0">
                <a:solidFill>
                  <a:srgbClr val="FF0000"/>
                </a:solidFill>
              </a:rPr>
              <a:t>2)파일 업로드 폴더의 실행 제한</a:t>
            </a:r>
          </a:p>
          <a:p>
            <a:pPr marL="0" lvl="0" indent="0" rtl="0">
              <a:lnSpc>
                <a:spcPct val="115000"/>
              </a:lnSpc>
              <a:spcBef>
                <a:spcPts val="0"/>
              </a:spcBef>
              <a:buNone/>
            </a:pPr>
            <a:r>
              <a:rPr lang="ko" sz="1200" b="1" dirty="0">
                <a:solidFill>
                  <a:srgbClr val="FFFFFF"/>
                </a:solidFill>
              </a:rPr>
              <a:t>웹서버의 파일 업로드 전용 폴더를 만들고 전용 폴더의 스크립트 파일 실행을 제한하여 해당 폴더내에 있는 파일이 실행되지 않도록 해야 한다.윈도우 서버의 경우 [설정] – [제어판] – [관리도구] – [인터넷서비스관리자] 에서 마우스 오른쪽 버튼을 클릭하여 [등록정보] – [디렉토리]를 선택해 실행권한을 ‘없음’으로 설정한다.리눅스의 경우 httpd.comf와 같은 웹서버 설정 파일에서 변경한다.</a:t>
            </a:r>
          </a:p>
          <a:p>
            <a:pPr lvl="0" indent="3289300" rtl="0">
              <a:lnSpc>
                <a:spcPct val="115000"/>
              </a:lnSpc>
              <a:spcBef>
                <a:spcPts val="0"/>
              </a:spcBef>
              <a:buClr>
                <a:srgbClr val="000000"/>
              </a:buClr>
              <a:buSzPct val="91666"/>
              <a:buFont typeface="Arial"/>
              <a:buNone/>
            </a:pPr>
            <a:r>
              <a:rPr lang="ko" sz="1200" b="1" dirty="0">
                <a:solidFill>
                  <a:srgbClr val="FF9900"/>
                </a:solidFill>
              </a:rPr>
              <a:t> </a:t>
            </a:r>
          </a:p>
          <a:p>
            <a:pPr marL="0" lvl="0" indent="0" rtl="0">
              <a:lnSpc>
                <a:spcPct val="115000"/>
              </a:lnSpc>
              <a:spcBef>
                <a:spcPts val="0"/>
              </a:spcBef>
              <a:buClr>
                <a:srgbClr val="000000"/>
              </a:buClr>
              <a:buSzPct val="91666"/>
              <a:buFont typeface="Arial"/>
              <a:buNone/>
            </a:pPr>
            <a:r>
              <a:rPr lang="ko" sz="1200" b="1" dirty="0">
                <a:solidFill>
                  <a:srgbClr val="FF0000"/>
                </a:solidFill>
              </a:rPr>
              <a:t>3)SQL Injection 방지</a:t>
            </a:r>
          </a:p>
          <a:p>
            <a:pPr marL="0" lvl="0" indent="0" rtl="0">
              <a:lnSpc>
                <a:spcPct val="115000"/>
              </a:lnSpc>
              <a:spcBef>
                <a:spcPts val="0"/>
              </a:spcBef>
              <a:buClr>
                <a:srgbClr val="000000"/>
              </a:buClr>
              <a:buSzPct val="91666"/>
              <a:buFont typeface="Arial"/>
              <a:buNone/>
            </a:pPr>
            <a:r>
              <a:rPr lang="ko" sz="1200" b="1" dirty="0">
                <a:solidFill>
                  <a:srgbClr val="FFFFFF"/>
                </a:solidFill>
              </a:rPr>
              <a:t>웹쉘 공격은 파일 업로드 취약점 뿐만 아니라 SQL Injection을 이용해서도 가능 하므로 DB쿼리문에 삽입하여 사용하는 모든 경우에 이러한 필터를 적용하여 단 한 개의 페이지에서라도 SQL Injection의 허점이 존재하지 않도록 주의해야 한다.</a:t>
            </a:r>
          </a:p>
          <a:p>
            <a:endParaRPr lang="ko" sz="1200" b="1" dirty="0">
              <a:solidFill>
                <a:srgbClr val="FFFFFF"/>
              </a:solidFill>
            </a:endParaRPr>
          </a:p>
          <a:p>
            <a:endParaRPr lang="ko" sz="1200" b="1"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9">
                                            <p:txEl>
                                              <p:pRg st="0" end="0"/>
                                            </p:txEl>
                                          </p:spTgt>
                                        </p:tgtEl>
                                        <p:attrNameLst>
                                          <p:attrName>style.visibility</p:attrName>
                                        </p:attrNameLst>
                                      </p:cBhvr>
                                      <p:to>
                                        <p:strVal val="visible"/>
                                      </p:to>
                                    </p:set>
                                    <p:animEffect transition="in" filter="fade">
                                      <p:cBhvr>
                                        <p:cTn id="7" dur="500"/>
                                        <p:tgtEl>
                                          <p:spTgt spid="1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9">
                                            <p:txEl>
                                              <p:pRg st="1" end="1"/>
                                            </p:txEl>
                                          </p:spTgt>
                                        </p:tgtEl>
                                        <p:attrNameLst>
                                          <p:attrName>style.visibility</p:attrName>
                                        </p:attrNameLst>
                                      </p:cBhvr>
                                      <p:to>
                                        <p:strVal val="visible"/>
                                      </p:to>
                                    </p:set>
                                    <p:animEffect transition="in" filter="fade">
                                      <p:cBhvr>
                                        <p:cTn id="12" dur="500"/>
                                        <p:tgtEl>
                                          <p:spTgt spid="1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9">
                                            <p:txEl>
                                              <p:pRg st="2" end="2"/>
                                            </p:txEl>
                                          </p:spTgt>
                                        </p:tgtEl>
                                        <p:attrNameLst>
                                          <p:attrName>style.visibility</p:attrName>
                                        </p:attrNameLst>
                                      </p:cBhvr>
                                      <p:to>
                                        <p:strVal val="visible"/>
                                      </p:to>
                                    </p:set>
                                    <p:animEffect transition="in" filter="fade">
                                      <p:cBhvr>
                                        <p:cTn id="17" dur="500"/>
                                        <p:tgtEl>
                                          <p:spTgt spid="1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9">
                                            <p:txEl>
                                              <p:pRg st="3" end="3"/>
                                            </p:txEl>
                                          </p:spTgt>
                                        </p:tgtEl>
                                        <p:attrNameLst>
                                          <p:attrName>style.visibility</p:attrName>
                                        </p:attrNameLst>
                                      </p:cBhvr>
                                      <p:to>
                                        <p:strVal val="visible"/>
                                      </p:to>
                                    </p:set>
                                    <p:animEffect transition="in" filter="fade">
                                      <p:cBhvr>
                                        <p:cTn id="22" dur="500"/>
                                        <p:tgtEl>
                                          <p:spTgt spid="1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9">
                                            <p:txEl>
                                              <p:pRg st="4" end="4"/>
                                            </p:txEl>
                                          </p:spTgt>
                                        </p:tgtEl>
                                        <p:attrNameLst>
                                          <p:attrName>style.visibility</p:attrName>
                                        </p:attrNameLst>
                                      </p:cBhvr>
                                      <p:to>
                                        <p:strVal val="visible"/>
                                      </p:to>
                                    </p:set>
                                    <p:animEffect transition="in" filter="fade">
                                      <p:cBhvr>
                                        <p:cTn id="27" dur="500"/>
                                        <p:tgtEl>
                                          <p:spTgt spid="1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9">
                                            <p:txEl>
                                              <p:pRg st="5" end="5"/>
                                            </p:txEl>
                                          </p:spTgt>
                                        </p:tgtEl>
                                        <p:attrNameLst>
                                          <p:attrName>style.visibility</p:attrName>
                                        </p:attrNameLst>
                                      </p:cBhvr>
                                      <p:to>
                                        <p:strVal val="visible"/>
                                      </p:to>
                                    </p:set>
                                    <p:animEffect transition="in" filter="fade">
                                      <p:cBhvr>
                                        <p:cTn id="32" dur="500"/>
                                        <p:tgtEl>
                                          <p:spTgt spid="1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9">
                                            <p:txEl>
                                              <p:pRg st="6" end="6"/>
                                            </p:txEl>
                                          </p:spTgt>
                                        </p:tgtEl>
                                        <p:attrNameLst>
                                          <p:attrName>style.visibility</p:attrName>
                                        </p:attrNameLst>
                                      </p:cBhvr>
                                      <p:to>
                                        <p:strVal val="visible"/>
                                      </p:to>
                                    </p:set>
                                    <p:animEffect transition="in" filter="fade">
                                      <p:cBhvr>
                                        <p:cTn id="37" dur="500"/>
                                        <p:tgtEl>
                                          <p:spTgt spid="1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9">
                                            <p:txEl>
                                              <p:pRg st="7" end="7"/>
                                            </p:txEl>
                                          </p:spTgt>
                                        </p:tgtEl>
                                        <p:attrNameLst>
                                          <p:attrName>style.visibility</p:attrName>
                                        </p:attrNameLst>
                                      </p:cBhvr>
                                      <p:to>
                                        <p:strVal val="visible"/>
                                      </p:to>
                                    </p:set>
                                    <p:animEffect transition="in" filter="fade">
                                      <p:cBhvr>
                                        <p:cTn id="42" dur="500"/>
                                        <p:tgtEl>
                                          <p:spTgt spid="1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ko">
                <a:solidFill>
                  <a:srgbClr val="FF9900"/>
                </a:solidFill>
              </a:rPr>
              <a:t>SQL인젝션 차단</a:t>
            </a:r>
          </a:p>
        </p:txBody>
      </p:sp>
      <p:sp>
        <p:nvSpPr>
          <p:cNvPr id="205" name="Shape 20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41666"/>
              </a:lnSpc>
              <a:spcBef>
                <a:spcPts val="0"/>
              </a:spcBef>
              <a:buClr>
                <a:srgbClr val="000000"/>
              </a:buClr>
              <a:buSzPct val="78571"/>
              <a:buFont typeface="Arial"/>
              <a:buNone/>
            </a:pPr>
            <a:r>
              <a:rPr lang="ko" sz="1400" b="1" dirty="0">
                <a:solidFill>
                  <a:srgbClr val="FFFFFF"/>
                </a:solidFill>
                <a:latin typeface="Dotum"/>
                <a:ea typeface="Dotum"/>
                <a:cs typeface="Dotum"/>
                <a:sym typeface="Dotum"/>
              </a:rPr>
              <a:t>-데이터베이스와 연동을 하는 스크립트의 모든 파라미터들을 점검하여 사용자의 입력 값이 SQL injection을 발생시키지 않도록 수정한다.</a:t>
            </a:r>
          </a:p>
          <a:p>
            <a:pPr lvl="0" rtl="0">
              <a:lnSpc>
                <a:spcPct val="141666"/>
              </a:lnSpc>
              <a:spcBef>
                <a:spcPts val="0"/>
              </a:spcBef>
              <a:buNone/>
            </a:pPr>
            <a:r>
              <a:rPr lang="ko" sz="1400" b="1" dirty="0">
                <a:solidFill>
                  <a:srgbClr val="FFFFFF"/>
                </a:solidFill>
                <a:latin typeface="Dotum"/>
                <a:ea typeface="Dotum"/>
                <a:cs typeface="Dotum"/>
                <a:sym typeface="Dotum"/>
              </a:rPr>
              <a:t> </a:t>
            </a:r>
          </a:p>
          <a:p>
            <a:pPr lvl="0" rtl="0">
              <a:lnSpc>
                <a:spcPct val="141666"/>
              </a:lnSpc>
              <a:spcBef>
                <a:spcPts val="0"/>
              </a:spcBef>
              <a:buClr>
                <a:srgbClr val="000000"/>
              </a:buClr>
              <a:buSzPct val="78571"/>
              <a:buFont typeface="Arial"/>
              <a:buNone/>
            </a:pPr>
            <a:r>
              <a:rPr lang="ko" sz="1400" b="1" dirty="0">
                <a:solidFill>
                  <a:srgbClr val="FFFFFF"/>
                </a:solidFill>
                <a:latin typeface="Dotum"/>
                <a:ea typeface="Dotum"/>
                <a:cs typeface="Dotum"/>
                <a:sym typeface="Dotum"/>
              </a:rPr>
              <a:t>-사용자 입력이 SQL injection을 발생시키지 않도록 사용자 입력 시 특수문자(' " / \ ; : Space -- +등)가 포함되어 있는지 검사하여 허용되지 않은 문자열이나 문자가 포함된 경우에는 에러로 처리한다.</a:t>
            </a:r>
          </a:p>
          <a:p>
            <a:pPr lvl="0" rtl="0">
              <a:lnSpc>
                <a:spcPct val="141666"/>
              </a:lnSpc>
              <a:spcBef>
                <a:spcPts val="0"/>
              </a:spcBef>
              <a:buNone/>
            </a:pPr>
            <a:r>
              <a:rPr lang="ko" sz="1400" b="1" dirty="0">
                <a:solidFill>
                  <a:srgbClr val="FFFFFF"/>
                </a:solidFill>
                <a:latin typeface="Dotum"/>
                <a:ea typeface="Dotum"/>
                <a:cs typeface="Dotum"/>
                <a:sym typeface="Dotum"/>
              </a:rPr>
              <a:t> </a:t>
            </a:r>
          </a:p>
          <a:p>
            <a:pPr lvl="0" rtl="0">
              <a:lnSpc>
                <a:spcPct val="141666"/>
              </a:lnSpc>
              <a:spcBef>
                <a:spcPts val="0"/>
              </a:spcBef>
              <a:buClr>
                <a:srgbClr val="000000"/>
              </a:buClr>
              <a:buSzPct val="78571"/>
              <a:buFont typeface="Arial"/>
              <a:buNone/>
            </a:pPr>
            <a:r>
              <a:rPr lang="ko" sz="1400" b="1" dirty="0">
                <a:solidFill>
                  <a:srgbClr val="FFFFFF"/>
                </a:solidFill>
                <a:latin typeface="Dotum"/>
                <a:ea typeface="Dotum"/>
                <a:cs typeface="Dotum"/>
                <a:sym typeface="Dotum"/>
              </a:rPr>
              <a:t>-SQL 서버의 에러 메시지를 사용자에게 보여주지 않도록 설정한다. 공격자는 리턴 되는 에러 메시지에 대한 분석을 통하여 공격에 성공할 수 있는 SQL Injection 스트링을 알아낼 수 있다. 따라서 SQL 서버의 에러 메시지를 외부에 제공하지 않도록 한다.</a:t>
            </a:r>
          </a:p>
          <a:p>
            <a:pPr lvl="0" rtl="0">
              <a:lnSpc>
                <a:spcPct val="141666"/>
              </a:lnSpc>
              <a:spcBef>
                <a:spcPts val="0"/>
              </a:spcBef>
              <a:buNone/>
            </a:pPr>
            <a:r>
              <a:rPr lang="ko" sz="1400" b="1" dirty="0">
                <a:solidFill>
                  <a:srgbClr val="FFFFFF"/>
                </a:solidFill>
                <a:latin typeface="Dotum"/>
                <a:ea typeface="Dotum"/>
                <a:cs typeface="Dotum"/>
                <a:sym typeface="Dotum"/>
              </a:rPr>
              <a:t> </a:t>
            </a:r>
          </a:p>
          <a:p>
            <a:pPr lvl="0" rtl="0">
              <a:lnSpc>
                <a:spcPct val="141666"/>
              </a:lnSpc>
              <a:spcBef>
                <a:spcPts val="0"/>
              </a:spcBef>
              <a:buClr>
                <a:srgbClr val="000000"/>
              </a:buClr>
              <a:buSzPct val="78571"/>
              <a:buFont typeface="Arial"/>
              <a:buNone/>
            </a:pPr>
            <a:r>
              <a:rPr lang="ko" sz="1400" b="1" dirty="0">
                <a:solidFill>
                  <a:srgbClr val="FFFFFF"/>
                </a:solidFill>
                <a:latin typeface="Dotum"/>
                <a:ea typeface="Dotum"/>
                <a:cs typeface="Dotum"/>
                <a:sym typeface="Dotum"/>
              </a:rPr>
              <a:t>-웹 애플리케이션이 사용하는 데이터베이스 사용자의 권한을 제한한다. 가능하면 일반 사용자 권한으로는 모든 system stored procedures에 접근하지 못하도록 하여 웹 애플리케이션의 SQL Injection 취약점을 이용하여 데이터베이스 전체에 대한 제어권을 얻거나 데이터베이스를 운용중인 서버에 대한 접근이 불가능하도록 한다.</a:t>
            </a:r>
          </a:p>
          <a:p>
            <a:endParaRPr lang="ko" sz="1400" b="1" dirty="0">
              <a:solidFill>
                <a:srgbClr val="FFFFFF"/>
              </a:solidFill>
              <a:latin typeface="Dotum"/>
              <a:ea typeface="Dotum"/>
              <a:cs typeface="Dotum"/>
              <a:sym typeface="Dot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
                                            <p:txEl>
                                              <p:pRg st="0" end="0"/>
                                            </p:txEl>
                                          </p:spTgt>
                                        </p:tgtEl>
                                        <p:attrNameLst>
                                          <p:attrName>style.visibility</p:attrName>
                                        </p:attrNameLst>
                                      </p:cBhvr>
                                      <p:to>
                                        <p:strVal val="visible"/>
                                      </p:to>
                                    </p:set>
                                    <p:animEffect transition="in" filter="fade">
                                      <p:cBhvr>
                                        <p:cTn id="7" dur="500"/>
                                        <p:tgtEl>
                                          <p:spTgt spid="2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
                                            <p:txEl>
                                              <p:pRg st="1" end="1"/>
                                            </p:txEl>
                                          </p:spTgt>
                                        </p:tgtEl>
                                        <p:attrNameLst>
                                          <p:attrName>style.visibility</p:attrName>
                                        </p:attrNameLst>
                                      </p:cBhvr>
                                      <p:to>
                                        <p:strVal val="visible"/>
                                      </p:to>
                                    </p:set>
                                    <p:animEffect transition="in" filter="fade">
                                      <p:cBhvr>
                                        <p:cTn id="12" dur="500"/>
                                        <p:tgtEl>
                                          <p:spTgt spid="2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
                                            <p:txEl>
                                              <p:pRg st="2" end="2"/>
                                            </p:txEl>
                                          </p:spTgt>
                                        </p:tgtEl>
                                        <p:attrNameLst>
                                          <p:attrName>style.visibility</p:attrName>
                                        </p:attrNameLst>
                                      </p:cBhvr>
                                      <p:to>
                                        <p:strVal val="visible"/>
                                      </p:to>
                                    </p:set>
                                    <p:animEffect transition="in" filter="fade">
                                      <p:cBhvr>
                                        <p:cTn id="17" dur="500"/>
                                        <p:tgtEl>
                                          <p:spTgt spid="2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
                                            <p:txEl>
                                              <p:pRg st="3" end="3"/>
                                            </p:txEl>
                                          </p:spTgt>
                                        </p:tgtEl>
                                        <p:attrNameLst>
                                          <p:attrName>style.visibility</p:attrName>
                                        </p:attrNameLst>
                                      </p:cBhvr>
                                      <p:to>
                                        <p:strVal val="visible"/>
                                      </p:to>
                                    </p:set>
                                    <p:animEffect transition="in" filter="fade">
                                      <p:cBhvr>
                                        <p:cTn id="22" dur="500"/>
                                        <p:tgtEl>
                                          <p:spTgt spid="20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5">
                                            <p:txEl>
                                              <p:pRg st="4" end="4"/>
                                            </p:txEl>
                                          </p:spTgt>
                                        </p:tgtEl>
                                        <p:attrNameLst>
                                          <p:attrName>style.visibility</p:attrName>
                                        </p:attrNameLst>
                                      </p:cBhvr>
                                      <p:to>
                                        <p:strVal val="visible"/>
                                      </p:to>
                                    </p:set>
                                    <p:animEffect transition="in" filter="fade">
                                      <p:cBhvr>
                                        <p:cTn id="27" dur="500"/>
                                        <p:tgtEl>
                                          <p:spTgt spid="20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5">
                                            <p:txEl>
                                              <p:pRg st="5" end="5"/>
                                            </p:txEl>
                                          </p:spTgt>
                                        </p:tgtEl>
                                        <p:attrNameLst>
                                          <p:attrName>style.visibility</p:attrName>
                                        </p:attrNameLst>
                                      </p:cBhvr>
                                      <p:to>
                                        <p:strVal val="visible"/>
                                      </p:to>
                                    </p:set>
                                    <p:animEffect transition="in" filter="fade">
                                      <p:cBhvr>
                                        <p:cTn id="32" dur="500"/>
                                        <p:tgtEl>
                                          <p:spTgt spid="20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5">
                                            <p:txEl>
                                              <p:pRg st="6" end="6"/>
                                            </p:txEl>
                                          </p:spTgt>
                                        </p:tgtEl>
                                        <p:attrNameLst>
                                          <p:attrName>style.visibility</p:attrName>
                                        </p:attrNameLst>
                                      </p:cBhvr>
                                      <p:to>
                                        <p:strVal val="visible"/>
                                      </p:to>
                                    </p:set>
                                    <p:animEffect transition="in" filter="fade">
                                      <p:cBhvr>
                                        <p:cTn id="37" dur="500"/>
                                        <p:tgtEl>
                                          <p:spTgt spid="20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95536" y="260648"/>
            <a:ext cx="6878675" cy="1143000"/>
          </a:xfrm>
          <a:prstGeom prst="rect">
            <a:avLst/>
          </a:prstGeom>
        </p:spPr>
        <p:txBody>
          <a:bodyPr lIns="91425" tIns="91425" rIns="91425" bIns="91425" anchor="b" anchorCtr="0">
            <a:noAutofit/>
          </a:bodyPr>
          <a:lstStyle/>
          <a:p>
            <a:pPr lvl="0" algn="ctr" rtl="0">
              <a:buNone/>
            </a:pPr>
            <a:r>
              <a:rPr lang="ko" sz="3200" dirty="0">
                <a:solidFill>
                  <a:srgbClr val="FF9900"/>
                </a:solidFill>
              </a:rPr>
              <a:t>구글해킹과 SQL인젝션 _ </a:t>
            </a:r>
            <a:r>
              <a:rPr lang="ko" sz="1800" dirty="0">
                <a:solidFill>
                  <a:srgbClr val="FF9900"/>
                </a:solidFill>
              </a:rPr>
              <a:t> </a:t>
            </a:r>
            <a:r>
              <a:rPr lang="ko" sz="2000" dirty="0">
                <a:solidFill>
                  <a:srgbClr val="FF9900"/>
                </a:solidFill>
              </a:rPr>
              <a:t>발표자 자기소개</a:t>
            </a:r>
          </a:p>
        </p:txBody>
      </p:sp>
      <p:sp>
        <p:nvSpPr>
          <p:cNvPr id="77" name="Shape 77"/>
          <p:cNvSpPr txBox="1">
            <a:spLocks noGrp="1"/>
          </p:cNvSpPr>
          <p:nvPr>
            <p:ph type="body" idx="1"/>
          </p:nvPr>
        </p:nvSpPr>
        <p:spPr>
          <a:xfrm>
            <a:off x="457200" y="1600200"/>
            <a:ext cx="3677700" cy="4588500"/>
          </a:xfrm>
          <a:prstGeom prst="rect">
            <a:avLst/>
          </a:prstGeom>
          <a:ln w="38100" cap="flat">
            <a:solidFill>
              <a:srgbClr val="4A86E8"/>
            </a:solidFill>
            <a:prstDash val="solid"/>
            <a:round/>
            <a:headEnd type="none" w="med" len="med"/>
            <a:tailEnd type="none" w="med" len="med"/>
          </a:ln>
        </p:spPr>
        <p:txBody>
          <a:bodyPr lIns="91425" tIns="91425" rIns="91425" bIns="91425" anchor="t" anchorCtr="0">
            <a:noAutofit/>
          </a:bodyPr>
          <a:lstStyle/>
          <a:p>
            <a:pPr lvl="0" rtl="0">
              <a:buNone/>
            </a:pPr>
            <a:r>
              <a:rPr lang="ko" dirty="0"/>
              <a:t>지창훈 </a:t>
            </a:r>
            <a:r>
              <a:rPr lang="ko" sz="1200" b="1" dirty="0"/>
              <a:t>(구글해킹)</a:t>
            </a:r>
          </a:p>
          <a:p>
            <a:endParaRPr lang="ko" sz="1200" b="1" dirty="0"/>
          </a:p>
          <a:p>
            <a:pPr lvl="0" rtl="0">
              <a:buNone/>
            </a:pPr>
            <a:r>
              <a:rPr lang="ko" sz="1400" dirty="0"/>
              <a:t>나이 : 22</a:t>
            </a:r>
          </a:p>
          <a:p>
            <a:pPr lvl="0" rtl="0">
              <a:buNone/>
            </a:pPr>
            <a:r>
              <a:rPr lang="ko" sz="1400" dirty="0"/>
              <a:t>소속 : </a:t>
            </a:r>
          </a:p>
          <a:p>
            <a:pPr lvl="0" rtl="0">
              <a:buNone/>
            </a:pPr>
            <a:r>
              <a:rPr lang="ko" sz="1400" dirty="0">
                <a:solidFill>
                  <a:srgbClr val="FFFFFF"/>
                </a:solidFill>
                <a:latin typeface="Times New Roman"/>
                <a:ea typeface="Times New Roman"/>
                <a:cs typeface="Times New Roman"/>
                <a:sym typeface="Times New Roman"/>
              </a:rPr>
              <a:t>- </a:t>
            </a:r>
            <a:r>
              <a:rPr lang="ko" sz="1400" dirty="0"/>
              <a:t>한국교통대 정보통신공학과</a:t>
            </a:r>
          </a:p>
          <a:p>
            <a:endParaRPr lang="ko" sz="1400" dirty="0"/>
          </a:p>
          <a:p>
            <a:pPr lvl="0" rtl="0">
              <a:buNone/>
            </a:pPr>
            <a:r>
              <a:rPr lang="ko" sz="1400" dirty="0"/>
              <a:t>SNS : http://facebook.com/changhun-ji</a:t>
            </a:r>
          </a:p>
          <a:p>
            <a:pPr lvl="0" rtl="0">
              <a:buNone/>
            </a:pPr>
            <a:r>
              <a:rPr lang="ko" sz="1400" dirty="0"/>
              <a:t>Blog : http://wecall.tistory.com</a:t>
            </a:r>
          </a:p>
          <a:p>
            <a:endParaRPr lang="ko" sz="1400" dirty="0"/>
          </a:p>
          <a:p>
            <a:pPr lvl="0" rtl="0">
              <a:buNone/>
            </a:pPr>
            <a:r>
              <a:rPr lang="ko" sz="1400" dirty="0"/>
              <a:t>경력 :</a:t>
            </a:r>
          </a:p>
          <a:p>
            <a:pPr lvl="0" rtl="0">
              <a:buNone/>
            </a:pPr>
            <a:r>
              <a:rPr lang="ko" sz="1400" dirty="0"/>
              <a:t>- 유료인터넷 강의 취약점 데일리시큐 제보</a:t>
            </a:r>
          </a:p>
          <a:p>
            <a:pPr lvl="0" rtl="0">
              <a:buNone/>
            </a:pPr>
            <a:r>
              <a:rPr lang="ko" sz="1400" dirty="0"/>
              <a:t>- 제로보드4 엔진 취약점 데일리시큐 제보</a:t>
            </a:r>
          </a:p>
          <a:p>
            <a:pPr lvl="0" rtl="0">
              <a:buNone/>
            </a:pPr>
            <a:r>
              <a:rPr lang="ko" sz="1400" dirty="0"/>
              <a:t>- Windows XP SafeSys 복구프로그램 개발</a:t>
            </a:r>
          </a:p>
          <a:p>
            <a:pPr lvl="0" rtl="0">
              <a:buNone/>
            </a:pPr>
            <a:r>
              <a:rPr lang="ko" sz="1400" dirty="0"/>
              <a:t>- 마피아엔터테이먼트 마케팅부서 근무중</a:t>
            </a:r>
          </a:p>
        </p:txBody>
      </p:sp>
      <p:sp>
        <p:nvSpPr>
          <p:cNvPr id="78" name="Shape 78"/>
          <p:cNvSpPr txBox="1"/>
          <p:nvPr/>
        </p:nvSpPr>
        <p:spPr>
          <a:xfrm>
            <a:off x="4359662" y="1580688"/>
            <a:ext cx="3785400" cy="4612200"/>
          </a:xfrm>
          <a:prstGeom prst="rect">
            <a:avLst/>
          </a:prstGeom>
          <a:ln w="38100" cap="flat">
            <a:solidFill>
              <a:srgbClr val="4A86E8"/>
            </a:solidFill>
            <a:prstDash val="solid"/>
            <a:round/>
            <a:headEnd type="none" w="med" len="med"/>
            <a:tailEnd type="none" w="med" len="med"/>
          </a:ln>
        </p:spPr>
        <p:txBody>
          <a:bodyPr lIns="91425" tIns="91425" rIns="91425" bIns="91425" anchor="ctr" anchorCtr="0">
            <a:noAutofit/>
          </a:bodyPr>
          <a:lstStyle/>
          <a:p>
            <a:pPr marL="0" lvl="0" indent="0" rtl="0">
              <a:lnSpc>
                <a:spcPct val="115000"/>
              </a:lnSpc>
              <a:buNone/>
            </a:pPr>
            <a:r>
              <a:rPr lang="ko" sz="3000">
                <a:solidFill>
                  <a:srgbClr val="FFFFFF"/>
                </a:solidFill>
                <a:latin typeface="Trebuchet MS"/>
                <a:ea typeface="Trebuchet MS"/>
                <a:cs typeface="Trebuchet MS"/>
                <a:sym typeface="Trebuchet MS"/>
              </a:rPr>
              <a:t>최연우</a:t>
            </a:r>
            <a:r>
              <a:rPr lang="ko" sz="1800">
                <a:solidFill>
                  <a:srgbClr val="FFFFFF"/>
                </a:solidFill>
                <a:latin typeface="Trebuchet MS"/>
                <a:ea typeface="Trebuchet MS"/>
                <a:cs typeface="Trebuchet MS"/>
                <a:sym typeface="Trebuchet MS"/>
              </a:rPr>
              <a:t> </a:t>
            </a:r>
            <a:r>
              <a:rPr lang="ko" sz="1200">
                <a:solidFill>
                  <a:srgbClr val="FFFFFF"/>
                </a:solidFill>
                <a:latin typeface="Trebuchet MS"/>
                <a:ea typeface="Trebuchet MS"/>
                <a:cs typeface="Trebuchet MS"/>
                <a:sym typeface="Trebuchet MS"/>
              </a:rPr>
              <a:t>(SQL인젝션)</a:t>
            </a:r>
          </a:p>
          <a:p>
            <a:endParaRPr lang="ko" sz="1200">
              <a:solidFill>
                <a:srgbClr val="FFFFFF"/>
              </a:solidFill>
              <a:latin typeface="Trebuchet MS"/>
              <a:ea typeface="Trebuchet MS"/>
              <a:cs typeface="Trebuchet MS"/>
              <a:sym typeface="Trebuchet MS"/>
            </a:endParaRPr>
          </a:p>
          <a:p>
            <a:pPr marL="0" lvl="0" indent="0" rtl="0">
              <a:lnSpc>
                <a:spcPct val="115000"/>
              </a:lnSpc>
              <a:buNone/>
            </a:pPr>
            <a:r>
              <a:rPr lang="ko">
                <a:solidFill>
                  <a:srgbClr val="FFFFFF"/>
                </a:solidFill>
                <a:latin typeface="Trebuchet MS"/>
                <a:ea typeface="Trebuchet MS"/>
                <a:cs typeface="Trebuchet MS"/>
                <a:sym typeface="Trebuchet MS"/>
              </a:rPr>
              <a:t>나이 : 17</a:t>
            </a:r>
          </a:p>
          <a:p>
            <a:pPr marL="0" lvl="0" indent="0" rtl="0">
              <a:lnSpc>
                <a:spcPct val="115000"/>
              </a:lnSpc>
              <a:buNone/>
            </a:pPr>
            <a:r>
              <a:rPr lang="ko">
                <a:solidFill>
                  <a:srgbClr val="FFFFFF"/>
                </a:solidFill>
                <a:latin typeface="Trebuchet MS"/>
                <a:ea typeface="Trebuchet MS"/>
                <a:cs typeface="Trebuchet MS"/>
                <a:sym typeface="Trebuchet MS"/>
              </a:rPr>
              <a:t>소속 : </a:t>
            </a:r>
          </a:p>
          <a:p>
            <a:pPr marL="0" lvl="0" indent="0" rtl="0">
              <a:lnSpc>
                <a:spcPct val="115000"/>
              </a:lnSpc>
              <a:buNone/>
            </a:pPr>
            <a:r>
              <a:rPr lang="ko">
                <a:solidFill>
                  <a:srgbClr val="FFFFFF"/>
                </a:solidFill>
                <a:latin typeface="Trebuchet MS"/>
                <a:ea typeface="Trebuchet MS"/>
                <a:cs typeface="Trebuchet MS"/>
                <a:sym typeface="Trebuchet MS"/>
              </a:rPr>
              <a:t>- 포천고등학교 1학년</a:t>
            </a:r>
          </a:p>
          <a:p>
            <a:pPr marL="0" lvl="0" indent="0" rtl="0">
              <a:lnSpc>
                <a:spcPct val="115000"/>
              </a:lnSpc>
              <a:buNone/>
            </a:pPr>
            <a:r>
              <a:rPr lang="ko">
                <a:solidFill>
                  <a:srgbClr val="FFFFFF"/>
                </a:solidFill>
                <a:latin typeface="Trebuchet MS"/>
                <a:ea typeface="Trebuchet MS"/>
                <a:cs typeface="Trebuchet MS"/>
                <a:sym typeface="Trebuchet MS"/>
              </a:rPr>
              <a:t>- HackerSchool - WiseGuys</a:t>
            </a:r>
          </a:p>
          <a:p>
            <a:pPr marL="0" lvl="0" indent="0" rtl="0">
              <a:lnSpc>
                <a:spcPct val="115000"/>
              </a:lnSpc>
              <a:buNone/>
            </a:pPr>
            <a:r>
              <a:rPr lang="ko">
                <a:solidFill>
                  <a:srgbClr val="FFFFFF"/>
                </a:solidFill>
                <a:latin typeface="Trebuchet MS"/>
                <a:ea typeface="Trebuchet MS"/>
                <a:cs typeface="Trebuchet MS"/>
                <a:sym typeface="Trebuchet MS"/>
              </a:rPr>
              <a:t>SNS : http://facebook.com/yw720</a:t>
            </a:r>
          </a:p>
          <a:p>
            <a:pPr marL="0" lvl="0" indent="0" rtl="0">
              <a:lnSpc>
                <a:spcPct val="115000"/>
              </a:lnSpc>
              <a:buNone/>
            </a:pPr>
            <a:r>
              <a:rPr lang="ko">
                <a:solidFill>
                  <a:srgbClr val="FFFFFF"/>
                </a:solidFill>
                <a:latin typeface="Trebuchet MS"/>
                <a:ea typeface="Trebuchet MS"/>
                <a:cs typeface="Trebuchet MS"/>
                <a:sym typeface="Trebuchet MS"/>
              </a:rPr>
              <a:t>Blog : http://yw720.net</a:t>
            </a:r>
          </a:p>
          <a:p>
            <a:endParaRPr lang="ko">
              <a:solidFill>
                <a:srgbClr val="FFFFFF"/>
              </a:solidFill>
              <a:latin typeface="Trebuchet MS"/>
              <a:ea typeface="Trebuchet MS"/>
              <a:cs typeface="Trebuchet MS"/>
              <a:sym typeface="Trebuchet MS"/>
            </a:endParaRPr>
          </a:p>
          <a:p>
            <a:pPr marL="0" lvl="0" indent="0" rtl="0">
              <a:lnSpc>
                <a:spcPct val="115000"/>
              </a:lnSpc>
              <a:buNone/>
            </a:pPr>
            <a:r>
              <a:rPr lang="ko">
                <a:solidFill>
                  <a:srgbClr val="FFFFFF"/>
                </a:solidFill>
                <a:latin typeface="Trebuchet MS"/>
                <a:ea typeface="Trebuchet MS"/>
                <a:cs typeface="Trebuchet MS"/>
                <a:sym typeface="Trebuchet MS"/>
              </a:rPr>
              <a:t>경력 : </a:t>
            </a:r>
          </a:p>
          <a:p>
            <a:pPr marL="0" lvl="0" indent="0" rtl="0">
              <a:lnSpc>
                <a:spcPct val="115000"/>
              </a:lnSpc>
              <a:buNone/>
            </a:pPr>
            <a:r>
              <a:rPr lang="ko">
                <a:solidFill>
                  <a:srgbClr val="FFFFFF"/>
                </a:solidFill>
                <a:latin typeface="Trebuchet MS"/>
                <a:ea typeface="Trebuchet MS"/>
                <a:cs typeface="Trebuchet MS"/>
                <a:sym typeface="Trebuchet MS"/>
              </a:rPr>
              <a:t>- CODEGATE Junior 발표</a:t>
            </a:r>
          </a:p>
          <a:p>
            <a:pPr marL="0" lvl="0" indent="0" rtl="0">
              <a:lnSpc>
                <a:spcPct val="115000"/>
              </a:lnSpc>
              <a:buNone/>
            </a:pPr>
            <a:r>
              <a:rPr lang="ko">
                <a:solidFill>
                  <a:srgbClr val="FFFFFF"/>
                </a:solidFill>
                <a:latin typeface="Trebuchet MS"/>
                <a:ea typeface="Trebuchet MS"/>
                <a:cs typeface="Trebuchet MS"/>
                <a:sym typeface="Trebuchet MS"/>
              </a:rPr>
              <a:t>- 데일리시큐 객원기자 활동</a:t>
            </a:r>
          </a:p>
          <a:p>
            <a:pPr marL="0" lvl="0" indent="0" rtl="0">
              <a:lnSpc>
                <a:spcPct val="115000"/>
              </a:lnSpc>
              <a:buNone/>
            </a:pPr>
            <a:r>
              <a:rPr lang="ko">
                <a:solidFill>
                  <a:srgbClr val="FFFFFF"/>
                </a:solidFill>
                <a:latin typeface="Trebuchet MS"/>
                <a:ea typeface="Trebuchet MS"/>
                <a:cs typeface="Trebuchet MS"/>
                <a:sym typeface="Trebuchet MS"/>
              </a:rPr>
              <a:t>- 마이크로소프트 WOWZAPP 2013 참여</a:t>
            </a:r>
          </a:p>
          <a:p>
            <a:pPr marL="0" lvl="0" indent="0" rtl="0">
              <a:lnSpc>
                <a:spcPct val="115000"/>
              </a:lnSpc>
              <a:buNone/>
            </a:pPr>
            <a:r>
              <a:rPr lang="ko" sz="1800">
                <a:solidFill>
                  <a:srgbClr val="FFFFFF"/>
                </a:solidFill>
                <a:latin typeface="Trebuchet MS"/>
                <a:ea typeface="Trebuchet MS"/>
                <a:cs typeface="Trebuchet MS"/>
                <a:sym typeface="Trebuchet MS"/>
              </a:rPr>
              <a:t>- </a:t>
            </a:r>
            <a:r>
              <a:rPr lang="ko">
                <a:solidFill>
                  <a:srgbClr val="FFFFFF"/>
                </a:solidFill>
                <a:latin typeface="Trebuchet MS"/>
                <a:ea typeface="Trebuchet MS"/>
                <a:cs typeface="Trebuchet MS"/>
                <a:sym typeface="Trebuchet MS"/>
              </a:rPr>
              <a:t>해커스쿨</a:t>
            </a:r>
            <a:r>
              <a:rPr lang="ko" sz="1800">
                <a:solidFill>
                  <a:srgbClr val="FFFFFF"/>
                </a:solidFill>
                <a:latin typeface="Trebuchet MS"/>
                <a:ea typeface="Trebuchet MS"/>
                <a:cs typeface="Trebuchet MS"/>
                <a:sym typeface="Trebuchet MS"/>
              </a:rPr>
              <a:t> </a:t>
            </a:r>
            <a:r>
              <a:rPr lang="ko">
                <a:solidFill>
                  <a:srgbClr val="FFFFFF"/>
                </a:solidFill>
                <a:latin typeface="Trebuchet MS"/>
                <a:ea typeface="Trebuchet MS"/>
                <a:cs typeface="Trebuchet MS"/>
                <a:sym typeface="Trebuchet MS"/>
              </a:rPr>
              <a:t>해킹캠프 7회 스탭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ko">
                <a:solidFill>
                  <a:srgbClr val="FF9900"/>
                </a:solidFill>
              </a:rPr>
              <a:t>SQL인젝션 차단(ASP)</a:t>
            </a:r>
          </a:p>
        </p:txBody>
      </p:sp>
      <p:sp>
        <p:nvSpPr>
          <p:cNvPr id="211" name="Shape 211"/>
          <p:cNvSpPr txBox="1">
            <a:spLocks noGrp="1"/>
          </p:cNvSpPr>
          <p:nvPr>
            <p:ph type="body" idx="1"/>
          </p:nvPr>
        </p:nvSpPr>
        <p:spPr>
          <a:xfrm>
            <a:off x="457200" y="1563675"/>
            <a:ext cx="3887399" cy="4967700"/>
          </a:xfrm>
          <a:prstGeom prst="rect">
            <a:avLst/>
          </a:prstGeom>
          <a:ln w="28575" cap="flat">
            <a:solidFill>
              <a:srgbClr val="FF00FF"/>
            </a:solidFill>
            <a:prstDash val="solid"/>
            <a:round/>
            <a:headEnd type="none" w="med" len="med"/>
            <a:tailEnd type="none" w="med" len="med"/>
          </a:ln>
        </p:spPr>
        <p:txBody>
          <a:bodyPr lIns="91425" tIns="91425" rIns="91425" bIns="91425" anchor="t" anchorCtr="0">
            <a:noAutofit/>
          </a:bodyPr>
          <a:lstStyle/>
          <a:p>
            <a:pPr lvl="0" rtl="0">
              <a:buNone/>
            </a:pPr>
            <a:r>
              <a:rPr lang="ko" sz="1400" b="1" dirty="0">
                <a:solidFill>
                  <a:srgbClr val="9900FF"/>
                </a:solidFill>
                <a:latin typeface="Dotum"/>
                <a:ea typeface="Dotum"/>
                <a:cs typeface="Dotum"/>
                <a:sym typeface="Dotum"/>
              </a:rPr>
              <a:t>-취약한 SQL Injection 예제</a:t>
            </a:r>
          </a:p>
          <a:p>
            <a:endParaRPr lang="ko" sz="1400" b="1" dirty="0">
              <a:solidFill>
                <a:srgbClr val="9900FF"/>
              </a:solidFill>
              <a:latin typeface="Dotum"/>
              <a:ea typeface="Dotum"/>
              <a:cs typeface="Dotum"/>
              <a:sym typeface="Dotum"/>
            </a:endParaRPr>
          </a:p>
          <a:p>
            <a:pPr lvl="0" rtl="0">
              <a:buNone/>
            </a:pPr>
            <a:r>
              <a:rPr lang="ko" sz="1000" dirty="0">
                <a:solidFill>
                  <a:srgbClr val="FF0000"/>
                </a:solidFill>
                <a:latin typeface="Dotum"/>
                <a:ea typeface="Dotum"/>
                <a:cs typeface="Dotum"/>
                <a:sym typeface="Dotum"/>
              </a:rPr>
              <a:t>prodId = Request.QueryString("productId")</a:t>
            </a:r>
          </a:p>
          <a:p>
            <a:pPr lvl="0" rtl="0">
              <a:buNone/>
            </a:pPr>
            <a:r>
              <a:rPr lang="ko" sz="1000" dirty="0">
                <a:solidFill>
                  <a:srgbClr val="FF0000"/>
                </a:solidFill>
                <a:latin typeface="Dotum"/>
                <a:ea typeface="Dotum"/>
                <a:cs typeface="Dotum"/>
                <a:sym typeface="Dotum"/>
              </a:rPr>
              <a:t>Set conn = server.createObject("ADODB.Connection")</a:t>
            </a:r>
          </a:p>
          <a:p>
            <a:pPr lvl="0" rtl="0">
              <a:buNone/>
            </a:pPr>
            <a:r>
              <a:rPr lang="ko" sz="1000" dirty="0">
                <a:solidFill>
                  <a:srgbClr val="FF0000"/>
                </a:solidFill>
                <a:latin typeface="Dotum"/>
                <a:ea typeface="Dotum"/>
                <a:cs typeface="Dotum"/>
                <a:sym typeface="Dotum"/>
              </a:rPr>
              <a:t>Set rs = server.createObject("ADODB.Recordset")</a:t>
            </a:r>
          </a:p>
          <a:p>
            <a:endParaRPr lang="ko" sz="1000" dirty="0">
              <a:solidFill>
                <a:srgbClr val="FF0000"/>
              </a:solidFill>
              <a:latin typeface="Dotum"/>
              <a:ea typeface="Dotum"/>
              <a:cs typeface="Dotum"/>
              <a:sym typeface="Dotum"/>
            </a:endParaRPr>
          </a:p>
          <a:p>
            <a:pPr lvl="0" rtl="0">
              <a:buNone/>
            </a:pPr>
            <a:r>
              <a:rPr lang="ko" sz="1000" dirty="0">
                <a:solidFill>
                  <a:srgbClr val="FF0000"/>
                </a:solidFill>
                <a:latin typeface="Dotum"/>
                <a:ea typeface="Dotum"/>
                <a:cs typeface="Dotum"/>
                <a:sym typeface="Dotum"/>
              </a:rPr>
              <a:t>query = "select prodName from products where id = " &amp; prodId</a:t>
            </a:r>
          </a:p>
          <a:p>
            <a:endParaRPr lang="ko" sz="1000" dirty="0">
              <a:solidFill>
                <a:srgbClr val="FF0000"/>
              </a:solidFill>
              <a:latin typeface="Dotum"/>
              <a:ea typeface="Dotum"/>
              <a:cs typeface="Dotum"/>
              <a:sym typeface="Dotum"/>
            </a:endParaRPr>
          </a:p>
          <a:p>
            <a:pPr lvl="0" rtl="0">
              <a:buNone/>
            </a:pPr>
            <a:r>
              <a:rPr lang="ko" sz="1000" dirty="0">
                <a:solidFill>
                  <a:srgbClr val="FF0000"/>
                </a:solidFill>
                <a:latin typeface="Dotum"/>
                <a:ea typeface="Dotum"/>
                <a:cs typeface="Dotum"/>
                <a:sym typeface="Dotum"/>
              </a:rPr>
              <a:t>conn.Open "Provider=SQLOLEDB; Data Source=(local);</a:t>
            </a:r>
          </a:p>
          <a:p>
            <a:pPr lvl="0" rtl="0">
              <a:buNone/>
            </a:pPr>
            <a:r>
              <a:rPr lang="ko" sz="1000" dirty="0">
                <a:solidFill>
                  <a:srgbClr val="FF0000"/>
                </a:solidFill>
                <a:latin typeface="Dotum"/>
                <a:ea typeface="Dotum"/>
                <a:cs typeface="Dotum"/>
                <a:sym typeface="Dotum"/>
              </a:rPr>
              <a:t>Initial Catalog=productDB; User Id=dbid; Password="</a:t>
            </a:r>
          </a:p>
          <a:p>
            <a:pPr lvl="0" rtl="0">
              <a:buNone/>
            </a:pPr>
            <a:r>
              <a:rPr lang="ko" sz="1000" dirty="0">
                <a:solidFill>
                  <a:srgbClr val="FF0000"/>
                </a:solidFill>
                <a:latin typeface="Dotum"/>
                <a:ea typeface="Dotum"/>
                <a:cs typeface="Dotum"/>
                <a:sym typeface="Dotum"/>
              </a:rPr>
              <a:t>rs.activeConnection = conn</a:t>
            </a:r>
          </a:p>
          <a:p>
            <a:pPr lvl="0" rtl="0">
              <a:buNone/>
            </a:pPr>
            <a:r>
              <a:rPr lang="ko" sz="1000" dirty="0">
                <a:solidFill>
                  <a:srgbClr val="FF0000"/>
                </a:solidFill>
                <a:latin typeface="Dotum"/>
                <a:ea typeface="Dotum"/>
                <a:cs typeface="Dotum"/>
                <a:sym typeface="Dotum"/>
              </a:rPr>
              <a:t>rs.open query</a:t>
            </a:r>
          </a:p>
          <a:p>
            <a:endParaRPr lang="ko" sz="1000" dirty="0">
              <a:solidFill>
                <a:srgbClr val="FF0000"/>
              </a:solidFill>
              <a:latin typeface="Dotum"/>
              <a:ea typeface="Dotum"/>
              <a:cs typeface="Dotum"/>
              <a:sym typeface="Dotum"/>
            </a:endParaRPr>
          </a:p>
          <a:p>
            <a:pPr lvl="0" rtl="0">
              <a:buNone/>
            </a:pPr>
            <a:r>
              <a:rPr lang="ko" sz="1000" dirty="0">
                <a:solidFill>
                  <a:srgbClr val="FF0000"/>
                </a:solidFill>
                <a:latin typeface="Dotum"/>
                <a:ea typeface="Dotum"/>
                <a:cs typeface="Dotum"/>
                <a:sym typeface="Dotum"/>
              </a:rPr>
              <a:t>If not rs.eof Then</a:t>
            </a:r>
          </a:p>
          <a:p>
            <a:pPr lvl="0" rtl="0">
              <a:buNone/>
            </a:pPr>
            <a:r>
              <a:rPr lang="ko" sz="1000" dirty="0">
                <a:solidFill>
                  <a:srgbClr val="FF0000"/>
                </a:solidFill>
                <a:latin typeface="Dotum"/>
                <a:ea typeface="Dotum"/>
                <a:cs typeface="Dotum"/>
                <a:sym typeface="Dotum"/>
              </a:rPr>
              <a:t>response.write "제품명" &amp; rs.fields("prodName").value</a:t>
            </a:r>
          </a:p>
          <a:p>
            <a:pPr lvl="0" rtl="0">
              <a:buNone/>
            </a:pPr>
            <a:r>
              <a:rPr lang="ko" sz="1000" dirty="0">
                <a:solidFill>
                  <a:srgbClr val="FF0000"/>
                </a:solidFill>
                <a:latin typeface="Dotum"/>
                <a:ea typeface="Dotum"/>
                <a:cs typeface="Dotum"/>
                <a:sym typeface="Dotum"/>
              </a:rPr>
              <a:t>Else</a:t>
            </a:r>
          </a:p>
          <a:p>
            <a:pPr lvl="0" rtl="0">
              <a:buNone/>
            </a:pPr>
            <a:r>
              <a:rPr lang="ko" sz="1000" dirty="0">
                <a:solidFill>
                  <a:srgbClr val="FF0000"/>
                </a:solidFill>
                <a:latin typeface="Dotum"/>
                <a:ea typeface="Dotum"/>
                <a:cs typeface="Dotum"/>
                <a:sym typeface="Dotum"/>
              </a:rPr>
              <a:t>response.write "제품이 없습니다"</a:t>
            </a:r>
          </a:p>
          <a:p>
            <a:pPr>
              <a:buNone/>
            </a:pPr>
            <a:r>
              <a:rPr lang="ko" sz="1000" dirty="0">
                <a:solidFill>
                  <a:srgbClr val="FF0000"/>
                </a:solidFill>
                <a:latin typeface="Dotum"/>
                <a:ea typeface="Dotum"/>
                <a:cs typeface="Dotum"/>
                <a:sym typeface="Dotum"/>
              </a:rPr>
              <a:t>End If</a:t>
            </a:r>
          </a:p>
        </p:txBody>
      </p:sp>
      <p:sp>
        <p:nvSpPr>
          <p:cNvPr id="212" name="Shape 212"/>
          <p:cNvSpPr txBox="1"/>
          <p:nvPr/>
        </p:nvSpPr>
        <p:spPr>
          <a:xfrm>
            <a:off x="4556775" y="1563675"/>
            <a:ext cx="3780600" cy="4967700"/>
          </a:xfrm>
          <a:prstGeom prst="rect">
            <a:avLst/>
          </a:prstGeom>
          <a:noFill/>
          <a:ln w="28575" cap="flat">
            <a:solidFill>
              <a:srgbClr val="FF00FF"/>
            </a:solidFill>
            <a:prstDash val="solid"/>
            <a:round/>
            <a:headEnd type="none" w="med" len="med"/>
            <a:tailEnd type="none" w="med" len="med"/>
          </a:ln>
        </p:spPr>
        <p:txBody>
          <a:bodyPr lIns="91425" tIns="91425" rIns="91425" bIns="91425" anchor="t" anchorCtr="0">
            <a:noAutofit/>
          </a:bodyPr>
          <a:lstStyle/>
          <a:p>
            <a:pPr lvl="0" rtl="0">
              <a:spcBef>
                <a:spcPts val="600"/>
              </a:spcBef>
              <a:buNone/>
            </a:pPr>
            <a:r>
              <a:rPr lang="ko" b="1">
                <a:solidFill>
                  <a:srgbClr val="9900FF"/>
                </a:solidFill>
                <a:latin typeface="Dotum"/>
                <a:ea typeface="Dotum"/>
                <a:cs typeface="Dotum"/>
                <a:sym typeface="Dotum"/>
              </a:rPr>
              <a:t>-안전한 SQL Injection 예제</a:t>
            </a:r>
          </a:p>
          <a:p>
            <a:endParaRPr lang="ko" b="1">
              <a:solidFill>
                <a:srgbClr val="9900FF"/>
              </a:solidFill>
              <a:latin typeface="Dotum"/>
              <a:ea typeface="Dotum"/>
              <a:cs typeface="Dotum"/>
              <a:sym typeface="Dotum"/>
            </a:endParaRPr>
          </a:p>
          <a:p>
            <a:pPr lvl="0" rtl="0">
              <a:lnSpc>
                <a:spcPct val="141666"/>
              </a:lnSpc>
              <a:buNone/>
            </a:pPr>
            <a:r>
              <a:rPr lang="ko" sz="1000">
                <a:solidFill>
                  <a:srgbClr val="FF0000"/>
                </a:solidFill>
                <a:latin typeface="Dotum"/>
                <a:ea typeface="Dotum"/>
                <a:cs typeface="Dotum"/>
                <a:sym typeface="Dotum"/>
              </a:rPr>
              <a:t>prodId = Request.QueryString("productId")</a:t>
            </a:r>
          </a:p>
          <a:p>
            <a:endParaRPr lang="ko" sz="1000">
              <a:solidFill>
                <a:srgbClr val="FF0000"/>
              </a:solidFill>
              <a:latin typeface="Dotum"/>
              <a:ea typeface="Dotum"/>
              <a:cs typeface="Dotum"/>
              <a:sym typeface="Dotum"/>
            </a:endParaRPr>
          </a:p>
          <a:p>
            <a:pPr lvl="0" rtl="0">
              <a:lnSpc>
                <a:spcPct val="141666"/>
              </a:lnSpc>
              <a:buNone/>
            </a:pPr>
            <a:r>
              <a:rPr lang="ko" sz="1000">
                <a:solidFill>
                  <a:srgbClr val="FF0000"/>
                </a:solidFill>
                <a:latin typeface="Dotum"/>
                <a:ea typeface="Dotum"/>
                <a:cs typeface="Dotum"/>
                <a:sym typeface="Dotum"/>
              </a:rPr>
              <a:t>prodId = replace(prodId, "'", "''")' 특수문자 제거</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prodId = replace(prodId, ";", "")</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set conn = server.createObject("ADODB.Connection")</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set rs = server.createObject("ADODB.Recordset")</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query = "select prodName from products where id = " &amp; prodId</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conn.Open "Provider=SQLOLEDB; Data Source=(local);</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Initial Catalog=productDB; User Id=dbid; Password="</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rs.activeConnection = conn</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rs.open query</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If not rs.eof Then</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response.write "제품명" &amp; rs.fields("prodName").value</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Else</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response.write "제품이 없습니다"</a:t>
            </a:r>
          </a:p>
          <a:p>
            <a:pPr lvl="0" rtl="0">
              <a:lnSpc>
                <a:spcPct val="141666"/>
              </a:lnSpc>
              <a:buClr>
                <a:srgbClr val="000000"/>
              </a:buClr>
              <a:buSzPct val="110000"/>
              <a:buFont typeface="Arial"/>
              <a:buNone/>
            </a:pPr>
            <a:r>
              <a:rPr lang="ko" sz="1000">
                <a:solidFill>
                  <a:srgbClr val="FF0000"/>
                </a:solidFill>
                <a:latin typeface="Dotum"/>
                <a:ea typeface="Dotum"/>
                <a:cs typeface="Dotum"/>
                <a:sym typeface="Dotum"/>
              </a:rPr>
              <a:t>End If</a:t>
            </a:r>
          </a:p>
          <a:p>
            <a:endParaRPr lang="ko" sz="1000">
              <a:solidFill>
                <a:srgbClr val="FF0000"/>
              </a:solidFill>
              <a:latin typeface="Dotum"/>
              <a:ea typeface="Dotum"/>
              <a:cs typeface="Dotum"/>
              <a:sym typeface="Dotum"/>
            </a:endParaRPr>
          </a:p>
          <a:p>
            <a:endParaRPr lang="ko" sz="1000">
              <a:solidFill>
                <a:srgbClr val="FF0000"/>
              </a:solidFill>
              <a:latin typeface="Dotum"/>
              <a:ea typeface="Dotum"/>
              <a:cs typeface="Dotum"/>
              <a:sym typeface="Dot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ko">
                <a:solidFill>
                  <a:srgbClr val="FF9900"/>
                </a:solidFill>
              </a:rPr>
              <a:t>SQL인젝션 차단(PHP)</a:t>
            </a:r>
          </a:p>
        </p:txBody>
      </p:sp>
      <p:sp>
        <p:nvSpPr>
          <p:cNvPr id="218" name="Shape 218"/>
          <p:cNvSpPr txBox="1">
            <a:spLocks noGrp="1"/>
          </p:cNvSpPr>
          <p:nvPr>
            <p:ph type="body" idx="1"/>
          </p:nvPr>
        </p:nvSpPr>
        <p:spPr>
          <a:xfrm>
            <a:off x="457200" y="1563675"/>
            <a:ext cx="3887399" cy="4967700"/>
          </a:xfrm>
          <a:prstGeom prst="rect">
            <a:avLst/>
          </a:prstGeom>
          <a:ln w="28575" cap="flat">
            <a:solidFill>
              <a:srgbClr val="FF00FF"/>
            </a:solidFill>
            <a:prstDash val="solid"/>
            <a:round/>
            <a:headEnd type="none" w="med" len="med"/>
            <a:tailEnd type="none" w="med" len="med"/>
          </a:ln>
        </p:spPr>
        <p:txBody>
          <a:bodyPr lIns="91425" tIns="91425" rIns="91425" bIns="91425" anchor="t" anchorCtr="0">
            <a:noAutofit/>
          </a:bodyPr>
          <a:lstStyle/>
          <a:p>
            <a:pPr lvl="0" rtl="0">
              <a:buNone/>
            </a:pPr>
            <a:r>
              <a:rPr lang="ko" sz="1400" b="1">
                <a:solidFill>
                  <a:srgbClr val="9900FF"/>
                </a:solidFill>
                <a:latin typeface="Dotum"/>
                <a:ea typeface="Dotum"/>
                <a:cs typeface="Dotum"/>
                <a:sym typeface="Dotum"/>
              </a:rPr>
              <a:t>-취약한 SQL Injection 예제</a:t>
            </a:r>
          </a:p>
          <a:p>
            <a:endParaRPr lang="ko" sz="1400" b="1">
              <a:solidFill>
                <a:srgbClr val="9900FF"/>
              </a:solidFill>
              <a:latin typeface="Dotum"/>
              <a:ea typeface="Dotum"/>
              <a:cs typeface="Dotum"/>
              <a:sym typeface="Dotum"/>
            </a:endParaRP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$query = "SELECT id, password, username FROM user_table WHERE id='$id'";// 사용자로부터 입력받은 id 값을 사용자 table에서 조회</a:t>
            </a: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$result = OCIParse($conn, $query);</a:t>
            </a: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if (!OCIExecute($result)) </a:t>
            </a: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echo "&lt;META http-equiv=\"refresh\" content=\"0;URL=http://victim.com\"&gt;";// 메인 페이지로 redirect</a:t>
            </a:r>
          </a:p>
          <a:p>
            <a:endParaRPr lang="ko" sz="1200">
              <a:solidFill>
                <a:srgbClr val="FF0000"/>
              </a:solidFill>
              <a:latin typeface="Dotum"/>
              <a:ea typeface="Dotum"/>
              <a:cs typeface="Dotum"/>
              <a:sym typeface="Dotum"/>
            </a:endParaRP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OCIFetchInto($result, &amp;$rows);</a:t>
            </a: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 중략 ...</a:t>
            </a:r>
          </a:p>
          <a:p>
            <a:endParaRPr lang="ko" sz="1200">
              <a:solidFill>
                <a:srgbClr val="FF0000"/>
              </a:solidFill>
              <a:latin typeface="Dotum"/>
              <a:ea typeface="Dotum"/>
              <a:cs typeface="Dotum"/>
              <a:sym typeface="Dotum"/>
            </a:endParaRPr>
          </a:p>
        </p:txBody>
      </p:sp>
      <p:sp>
        <p:nvSpPr>
          <p:cNvPr id="219" name="Shape 219"/>
          <p:cNvSpPr txBox="1"/>
          <p:nvPr/>
        </p:nvSpPr>
        <p:spPr>
          <a:xfrm>
            <a:off x="4556775" y="1563675"/>
            <a:ext cx="3780600" cy="4967700"/>
          </a:xfrm>
          <a:prstGeom prst="rect">
            <a:avLst/>
          </a:prstGeom>
          <a:noFill/>
          <a:ln w="28575" cap="flat">
            <a:solidFill>
              <a:srgbClr val="FF00FF"/>
            </a:solidFill>
            <a:prstDash val="solid"/>
            <a:round/>
            <a:headEnd type="none" w="med" len="med"/>
            <a:tailEnd type="none" w="med" len="med"/>
          </a:ln>
        </p:spPr>
        <p:txBody>
          <a:bodyPr lIns="91425" tIns="91425" rIns="91425" bIns="91425" anchor="t" anchorCtr="0">
            <a:noAutofit/>
          </a:bodyPr>
          <a:lstStyle/>
          <a:p>
            <a:pPr lvl="0" rtl="0">
              <a:spcBef>
                <a:spcPts val="600"/>
              </a:spcBef>
              <a:buNone/>
            </a:pPr>
            <a:r>
              <a:rPr lang="ko" b="1">
                <a:solidFill>
                  <a:srgbClr val="9900FF"/>
                </a:solidFill>
                <a:latin typeface="Dotum"/>
                <a:ea typeface="Dotum"/>
                <a:cs typeface="Dotum"/>
                <a:sym typeface="Dotum"/>
              </a:rPr>
              <a:t>-안전한 SQL Injection 예제</a:t>
            </a:r>
          </a:p>
          <a:p>
            <a:endParaRPr lang="ko" b="1">
              <a:solidFill>
                <a:srgbClr val="9900FF"/>
              </a:solidFill>
              <a:latin typeface="Dotum"/>
              <a:ea typeface="Dotum"/>
              <a:cs typeface="Dotum"/>
              <a:sym typeface="Dotum"/>
            </a:endParaRP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$query = sprintf("SELECT id,password,username FROM user_table WHERE id='%s';",addslashes($id));</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 id변수를 문자형으로 받고, id변수의 특수문자를 일반문자로 변환한다.</a:t>
            </a:r>
          </a:p>
          <a:p>
            <a:endParaRPr lang="ko" sz="1200">
              <a:solidFill>
                <a:srgbClr val="FF0000"/>
              </a:solidFill>
              <a:latin typeface="Dotum"/>
              <a:ea typeface="Dotum"/>
              <a:cs typeface="Dotum"/>
              <a:sym typeface="Dotum"/>
            </a:endParaRP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 @ 로 php 에러 메시지를 막는다.</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$result = @OCIParse($conn, $query);</a:t>
            </a:r>
          </a:p>
          <a:p>
            <a:pPr lvl="0" rtl="0">
              <a:lnSpc>
                <a:spcPct val="155555"/>
              </a:lnSpc>
              <a:buClr>
                <a:srgbClr val="000000"/>
              </a:buClr>
              <a:buSzPct val="91666"/>
              <a:buFont typeface="Arial"/>
              <a:buNone/>
            </a:pPr>
            <a:r>
              <a:rPr lang="ko" sz="1200">
                <a:solidFill>
                  <a:srgbClr val="FF0000"/>
                </a:solidFill>
                <a:latin typeface="Dotum"/>
                <a:ea typeface="Dotum"/>
                <a:cs typeface="Dotum"/>
                <a:sym typeface="Dotum"/>
              </a:rPr>
              <a:t>if (!@OCIExecute($result)) </a:t>
            </a:r>
          </a:p>
          <a:p>
            <a:pPr lvl="0" rtl="0">
              <a:lnSpc>
                <a:spcPct val="155555"/>
              </a:lnSpc>
              <a:buClr>
                <a:srgbClr val="000000"/>
              </a:buClr>
              <a:buSzPct val="91666"/>
              <a:buFont typeface="Arial"/>
              <a:buNone/>
            </a:pPr>
            <a:r>
              <a:rPr lang="ko" sz="1200">
                <a:solidFill>
                  <a:srgbClr val="FF0000"/>
                </a:solidFill>
                <a:latin typeface="Dotum"/>
                <a:ea typeface="Dotum"/>
                <a:cs typeface="Dotum"/>
                <a:sym typeface="Dotum"/>
              </a:rPr>
              <a:t>error("SQL 구문 에러");</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exit;</a:t>
            </a:r>
          </a:p>
          <a:p>
            <a:endParaRPr lang="ko" sz="1200">
              <a:solidFill>
                <a:srgbClr val="FF0000"/>
              </a:solidFill>
              <a:latin typeface="Dotum"/>
              <a:ea typeface="Dotum"/>
              <a:cs typeface="Dotum"/>
              <a:sym typeface="Dotum"/>
            </a:endParaRP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@OCIFetchInto($result,&amp;$rows);</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 중략 ...</a:t>
            </a:r>
          </a:p>
          <a:p>
            <a:endParaRPr lang="ko" sz="1200">
              <a:solidFill>
                <a:srgbClr val="FF0000"/>
              </a:solidFill>
              <a:latin typeface="Dotum"/>
              <a:ea typeface="Dotum"/>
              <a:cs typeface="Dotum"/>
              <a:sym typeface="Dotum"/>
            </a:endParaRPr>
          </a:p>
          <a:p>
            <a:endParaRPr lang="ko" sz="1200">
              <a:solidFill>
                <a:srgbClr val="FF0000"/>
              </a:solidFill>
              <a:latin typeface="Dotum"/>
              <a:ea typeface="Dotum"/>
              <a:cs typeface="Dotum"/>
              <a:sym typeface="Dotum"/>
            </a:endParaRPr>
          </a:p>
          <a:p>
            <a:endParaRPr lang="ko" sz="1200">
              <a:solidFill>
                <a:srgbClr val="FF0000"/>
              </a:solidFill>
              <a:latin typeface="Dotum"/>
              <a:ea typeface="Dotum"/>
              <a:cs typeface="Dotum"/>
              <a:sym typeface="Dot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ko">
                <a:solidFill>
                  <a:srgbClr val="FF9900"/>
                </a:solidFill>
              </a:rPr>
              <a:t>SQL인젝션 차단(JSP)</a:t>
            </a:r>
          </a:p>
        </p:txBody>
      </p:sp>
      <p:sp>
        <p:nvSpPr>
          <p:cNvPr id="225" name="Shape 225"/>
          <p:cNvSpPr txBox="1">
            <a:spLocks noGrp="1"/>
          </p:cNvSpPr>
          <p:nvPr>
            <p:ph type="body" idx="1"/>
          </p:nvPr>
        </p:nvSpPr>
        <p:spPr>
          <a:xfrm>
            <a:off x="457200" y="1563675"/>
            <a:ext cx="3887399" cy="4967700"/>
          </a:xfrm>
          <a:prstGeom prst="rect">
            <a:avLst/>
          </a:prstGeom>
          <a:ln w="28575" cap="flat">
            <a:solidFill>
              <a:srgbClr val="FF00FF"/>
            </a:solidFill>
            <a:prstDash val="solid"/>
            <a:round/>
            <a:headEnd type="none" w="med" len="med"/>
            <a:tailEnd type="none" w="med" len="med"/>
          </a:ln>
        </p:spPr>
        <p:txBody>
          <a:bodyPr lIns="91425" tIns="91425" rIns="91425" bIns="91425" anchor="t" anchorCtr="0">
            <a:noAutofit/>
          </a:bodyPr>
          <a:lstStyle/>
          <a:p>
            <a:pPr lvl="0" rtl="0">
              <a:buNone/>
            </a:pPr>
            <a:r>
              <a:rPr lang="ko" sz="1400" b="1">
                <a:solidFill>
                  <a:srgbClr val="9900FF"/>
                </a:solidFill>
                <a:latin typeface="Dotum"/>
                <a:ea typeface="Dotum"/>
                <a:cs typeface="Dotum"/>
                <a:sym typeface="Dotum"/>
              </a:rPr>
              <a:t>-취약한 SQL Injection 예제</a:t>
            </a:r>
          </a:p>
          <a:p>
            <a:endParaRPr lang="ko" sz="1400" b="1">
              <a:solidFill>
                <a:srgbClr val="9900FF"/>
              </a:solidFill>
              <a:latin typeface="Dotum"/>
              <a:ea typeface="Dotum"/>
              <a:cs typeface="Dotum"/>
              <a:sym typeface="Dotum"/>
            </a:endParaRP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String sql="SELECT*FROM user_table"+"WHERE id=" + response.getParameter("id")</a:t>
            </a: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 " AND password = " + response.getParameter("password");</a:t>
            </a:r>
          </a:p>
          <a:p>
            <a:endParaRPr lang="ko" sz="1200">
              <a:solidFill>
                <a:srgbClr val="FF0000"/>
              </a:solidFill>
              <a:latin typeface="Dotum"/>
              <a:ea typeface="Dotum"/>
              <a:cs typeface="Dotum"/>
              <a:sym typeface="Dotum"/>
            </a:endParaRP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Class.forName("org.gjt.mm.mysql.Driver");</a:t>
            </a: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conn = DriverManager.getConnection(DB_URL, DB_USER, DB_PASSWORD);</a:t>
            </a:r>
          </a:p>
          <a:p>
            <a:endParaRPr lang="ko" sz="1200">
              <a:solidFill>
                <a:srgbClr val="FF0000"/>
              </a:solidFill>
              <a:latin typeface="Dotum"/>
              <a:ea typeface="Dotum"/>
              <a:cs typeface="Dotum"/>
              <a:sym typeface="Dotum"/>
            </a:endParaRP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stmt = conn.createStatement();</a:t>
            </a: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rs = stmt.executeQuery(query);</a:t>
            </a:r>
          </a:p>
          <a:p>
            <a:endParaRPr lang="ko" sz="1200">
              <a:solidFill>
                <a:srgbClr val="FF0000"/>
              </a:solidFill>
              <a:latin typeface="Dotum"/>
              <a:ea typeface="Dotum"/>
              <a:cs typeface="Dotum"/>
              <a:sym typeface="Dotum"/>
            </a:endParaRPr>
          </a:p>
          <a:p>
            <a:pPr lvl="0" rtl="0">
              <a:lnSpc>
                <a:spcPct val="141666"/>
              </a:lnSpc>
              <a:spcBef>
                <a:spcPts val="0"/>
              </a:spcBef>
              <a:buClr>
                <a:srgbClr val="000000"/>
              </a:buClr>
              <a:buSzPct val="91666"/>
              <a:buFont typeface="Arial"/>
              <a:buNone/>
            </a:pPr>
            <a:r>
              <a:rPr lang="ko" sz="1200">
                <a:solidFill>
                  <a:srgbClr val="FF0000"/>
                </a:solidFill>
                <a:latin typeface="Dotum"/>
                <a:ea typeface="Dotum"/>
                <a:cs typeface="Dotum"/>
                <a:sym typeface="Dotum"/>
              </a:rPr>
              <a:t>while(rs.next()) </a:t>
            </a:r>
          </a:p>
          <a:p>
            <a:endParaRPr lang="ko" sz="1200">
              <a:solidFill>
                <a:srgbClr val="FF0000"/>
              </a:solidFill>
              <a:latin typeface="Dotum"/>
              <a:ea typeface="Dotum"/>
              <a:cs typeface="Dotum"/>
              <a:sym typeface="Dotum"/>
            </a:endParaRPr>
          </a:p>
          <a:p>
            <a:endParaRPr lang="ko" sz="1200">
              <a:solidFill>
                <a:srgbClr val="FF0000"/>
              </a:solidFill>
              <a:latin typeface="Dotum"/>
              <a:ea typeface="Dotum"/>
              <a:cs typeface="Dotum"/>
              <a:sym typeface="Dotum"/>
            </a:endParaRPr>
          </a:p>
        </p:txBody>
      </p:sp>
      <p:sp>
        <p:nvSpPr>
          <p:cNvPr id="226" name="Shape 226"/>
          <p:cNvSpPr txBox="1"/>
          <p:nvPr/>
        </p:nvSpPr>
        <p:spPr>
          <a:xfrm>
            <a:off x="4556775" y="1563675"/>
            <a:ext cx="3780600" cy="4967700"/>
          </a:xfrm>
          <a:prstGeom prst="rect">
            <a:avLst/>
          </a:prstGeom>
          <a:noFill/>
          <a:ln w="28575" cap="flat">
            <a:solidFill>
              <a:srgbClr val="FF00FF"/>
            </a:solidFill>
            <a:prstDash val="solid"/>
            <a:round/>
            <a:headEnd type="none" w="med" len="med"/>
            <a:tailEnd type="none" w="med" len="med"/>
          </a:ln>
        </p:spPr>
        <p:txBody>
          <a:bodyPr lIns="91425" tIns="91425" rIns="91425" bIns="91425" anchor="t" anchorCtr="0">
            <a:noAutofit/>
          </a:bodyPr>
          <a:lstStyle/>
          <a:p>
            <a:pPr lvl="0" rtl="0">
              <a:spcBef>
                <a:spcPts val="600"/>
              </a:spcBef>
              <a:buNone/>
            </a:pPr>
            <a:r>
              <a:rPr lang="ko" b="1">
                <a:solidFill>
                  <a:srgbClr val="9900FF"/>
                </a:solidFill>
                <a:latin typeface="Dotum"/>
                <a:ea typeface="Dotum"/>
                <a:cs typeface="Dotum"/>
                <a:sym typeface="Dotum"/>
              </a:rPr>
              <a:t>-안전한 SQL Injection 예제</a:t>
            </a:r>
          </a:p>
          <a:p>
            <a:endParaRPr lang="ko" b="1">
              <a:solidFill>
                <a:srgbClr val="9900FF"/>
              </a:solidFill>
              <a:latin typeface="Dotum"/>
              <a:ea typeface="Dotum"/>
              <a:cs typeface="Dotum"/>
              <a:sym typeface="Dotum"/>
            </a:endParaRP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String sql = "SELECT*FROM user_table"+"WHERE id = ?"+"AND password = ?";</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ResultSet rs = null;</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PreparedStatement pstmt = null;</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try </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conn = DBManager.getConnection();</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pstmt = conn.prepareStatement(sql);</a:t>
            </a:r>
          </a:p>
          <a:p>
            <a:endParaRPr lang="ko" sz="1200">
              <a:solidFill>
                <a:srgbClr val="FF0000"/>
              </a:solidFill>
              <a:latin typeface="Dotum"/>
              <a:ea typeface="Dotum"/>
              <a:cs typeface="Dotum"/>
              <a:sym typeface="Dotum"/>
            </a:endParaRP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pstmt.setString(1, request.getParameter("id"));</a:t>
            </a: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pstmt.setString(2, request.getParameter("password"));</a:t>
            </a:r>
          </a:p>
          <a:p>
            <a:endParaRPr lang="ko" sz="1200">
              <a:solidFill>
                <a:srgbClr val="FF0000"/>
              </a:solidFill>
              <a:latin typeface="Dotum"/>
              <a:ea typeface="Dotum"/>
              <a:cs typeface="Dotum"/>
              <a:sym typeface="Dotum"/>
            </a:endParaRPr>
          </a:p>
          <a:p>
            <a:pPr lvl="0" rtl="0">
              <a:lnSpc>
                <a:spcPct val="141666"/>
              </a:lnSpc>
              <a:buClr>
                <a:srgbClr val="000000"/>
              </a:buClr>
              <a:buSzPct val="91666"/>
              <a:buFont typeface="Arial"/>
              <a:buNone/>
            </a:pPr>
            <a:r>
              <a:rPr lang="ko" sz="1200">
                <a:solidFill>
                  <a:srgbClr val="FF0000"/>
                </a:solidFill>
                <a:latin typeface="Dotum"/>
                <a:ea typeface="Dotum"/>
                <a:cs typeface="Dotum"/>
                <a:sym typeface="Dotum"/>
              </a:rPr>
              <a:t>rs = pstmt.executeQuery();</a:t>
            </a:r>
          </a:p>
          <a:p>
            <a:endParaRPr lang="ko" sz="1200">
              <a:solidFill>
                <a:srgbClr val="FF0000"/>
              </a:solidFill>
              <a:latin typeface="Dotum"/>
              <a:ea typeface="Dotum"/>
              <a:cs typeface="Dotum"/>
              <a:sym typeface="Dotum"/>
            </a:endParaRPr>
          </a:p>
          <a:p>
            <a:endParaRPr lang="ko" sz="1200">
              <a:solidFill>
                <a:srgbClr val="FF0000"/>
              </a:solidFill>
              <a:latin typeface="Dotum"/>
              <a:ea typeface="Dotum"/>
              <a:cs typeface="Dotum"/>
              <a:sym typeface="Dotum"/>
            </a:endParaRPr>
          </a:p>
          <a:p>
            <a:endParaRPr lang="ko" sz="1200">
              <a:solidFill>
                <a:srgbClr val="FF0000"/>
              </a:solidFill>
              <a:latin typeface="Dotum"/>
              <a:ea typeface="Dotum"/>
              <a:cs typeface="Dotum"/>
              <a:sym typeface="Dotum"/>
            </a:endParaRPr>
          </a:p>
          <a:p>
            <a:endParaRPr lang="ko" sz="1200">
              <a:solidFill>
                <a:srgbClr val="FF0000"/>
              </a:solidFill>
              <a:latin typeface="Dotum"/>
              <a:ea typeface="Dotum"/>
              <a:cs typeface="Dotum"/>
              <a:sym typeface="Dot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dirty="0">
                <a:solidFill>
                  <a:srgbClr val="FF9900"/>
                </a:solidFill>
              </a:rPr>
              <a:t>Q&amp;A</a:t>
            </a:r>
          </a:p>
        </p:txBody>
      </p:sp>
      <p:sp>
        <p:nvSpPr>
          <p:cNvPr id="232" name="Shape 2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gn="ctr">
              <a:buNone/>
            </a:pPr>
            <a:r>
              <a:rPr lang="ko" sz="3600" b="1" dirty="0">
                <a:solidFill>
                  <a:srgbClr val="FFFFFF"/>
                </a:solidFill>
              </a:rPr>
              <a:t>지금까지 봐주셔서 감사합니다.</a:t>
            </a:r>
          </a:p>
        </p:txBody>
      </p:sp>
      <p:sp>
        <p:nvSpPr>
          <p:cNvPr id="233" name="Shape 233"/>
          <p:cNvSpPr/>
          <p:nvPr/>
        </p:nvSpPr>
        <p:spPr>
          <a:xfrm>
            <a:off x="1781325" y="2639125"/>
            <a:ext cx="5444385" cy="3630815"/>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anim calcmode="lin" valueType="num">
                                      <p:cBhvr>
                                        <p:cTn id="7" dur="1000" fill="hold"/>
                                        <p:tgtEl>
                                          <p:spTgt spid="233"/>
                                        </p:tgtEl>
                                        <p:attrNameLst>
                                          <p:attrName>ppt_w</p:attrName>
                                        </p:attrNameLst>
                                      </p:cBhvr>
                                      <p:tavLst>
                                        <p:tav tm="0">
                                          <p:val>
                                            <p:fltVal val="0"/>
                                          </p:val>
                                        </p:tav>
                                        <p:tav tm="100000">
                                          <p:val>
                                            <p:strVal val="#ppt_w"/>
                                          </p:val>
                                        </p:tav>
                                      </p:tavLst>
                                    </p:anim>
                                    <p:anim calcmode="lin" valueType="num">
                                      <p:cBhvr>
                                        <p:cTn id="8" dur="1000" fill="hold"/>
                                        <p:tgtEl>
                                          <p:spTgt spid="233"/>
                                        </p:tgtEl>
                                        <p:attrNameLst>
                                          <p:attrName>ppt_h</p:attrName>
                                        </p:attrNameLst>
                                      </p:cBhvr>
                                      <p:tavLst>
                                        <p:tav tm="0">
                                          <p:val>
                                            <p:fltVal val="0"/>
                                          </p:val>
                                        </p:tav>
                                        <p:tav tm="100000">
                                          <p:val>
                                            <p:strVal val="#ppt_h"/>
                                          </p:val>
                                        </p:tav>
                                      </p:tavLst>
                                    </p:anim>
                                    <p:anim calcmode="lin" valueType="num">
                                      <p:cBhvr>
                                        <p:cTn id="9" dur="1000" fill="hold"/>
                                        <p:tgtEl>
                                          <p:spTgt spid="233"/>
                                        </p:tgtEl>
                                        <p:attrNameLst>
                                          <p:attrName>style.rotation</p:attrName>
                                        </p:attrNameLst>
                                      </p:cBhvr>
                                      <p:tavLst>
                                        <p:tav tm="0">
                                          <p:val>
                                            <p:fltVal val="90"/>
                                          </p:val>
                                        </p:tav>
                                        <p:tav tm="100000">
                                          <p:val>
                                            <p:fltVal val="0"/>
                                          </p:val>
                                        </p:tav>
                                      </p:tavLst>
                                    </p:anim>
                                    <p:animEffect transition="in" filter="fade">
                                      <p:cBhvr>
                                        <p:cTn id="10" dur="1000"/>
                                        <p:tgtEl>
                                          <p:spTgt spid="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a:solidFill>
                  <a:srgbClr val="FF9900"/>
                </a:solidFill>
              </a:rPr>
              <a:t>정보알림이</a:t>
            </a:r>
            <a:r>
              <a:rPr lang="ko" sz="1800">
                <a:solidFill>
                  <a:srgbClr val="FF9900"/>
                </a:solidFill>
              </a:rPr>
              <a:t> </a:t>
            </a:r>
            <a:r>
              <a:rPr lang="ko">
                <a:solidFill>
                  <a:srgbClr val="FF9900"/>
                </a:solidFill>
              </a:rPr>
              <a:t>(</a:t>
            </a:r>
            <a:r>
              <a:rPr lang="ko">
                <a:solidFill>
                  <a:srgbClr val="FF0000"/>
                </a:solidFill>
              </a:rPr>
              <a:t>http://goo.gl/hYpu4</a:t>
            </a:r>
            <a:r>
              <a:rPr lang="ko">
                <a:solidFill>
                  <a:srgbClr val="FF9900"/>
                </a:solidFill>
              </a:rPr>
              <a:t>)</a:t>
            </a:r>
          </a:p>
        </p:txBody>
      </p:sp>
      <p:sp>
        <p:nvSpPr>
          <p:cNvPr id="84" name="Shape 84"/>
          <p:cNvSpPr/>
          <p:nvPr/>
        </p:nvSpPr>
        <p:spPr>
          <a:xfrm>
            <a:off x="557212" y="1497462"/>
            <a:ext cx="8029575" cy="5095875"/>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dirty="0">
                <a:solidFill>
                  <a:srgbClr val="FF9900"/>
                </a:solidFill>
              </a:rPr>
              <a:t>구글해킹이란 ?</a:t>
            </a:r>
          </a:p>
        </p:txBody>
      </p:sp>
      <p:sp>
        <p:nvSpPr>
          <p:cNvPr id="90" name="Shape 90"/>
          <p:cNvSpPr txBox="1">
            <a:spLocks noGrp="1"/>
          </p:cNvSpPr>
          <p:nvPr>
            <p:ph type="body" idx="1"/>
          </p:nvPr>
        </p:nvSpPr>
        <p:spPr>
          <a:xfrm>
            <a:off x="404350" y="1600225"/>
            <a:ext cx="8229600" cy="722399"/>
          </a:xfrm>
          <a:prstGeom prst="rect">
            <a:avLst/>
          </a:prstGeom>
        </p:spPr>
        <p:txBody>
          <a:bodyPr lIns="91425" tIns="91425" rIns="91425" bIns="91425" anchor="t" anchorCtr="0">
            <a:noAutofit/>
          </a:bodyPr>
          <a:lstStyle/>
          <a:p>
            <a:pPr lvl="0" rtl="0">
              <a:buNone/>
            </a:pPr>
            <a:r>
              <a:rPr lang="ko" dirty="0"/>
              <a:t>구글해킹(Google Hacking) 이란 무엇인가 ?</a:t>
            </a:r>
          </a:p>
        </p:txBody>
      </p:sp>
      <p:sp>
        <p:nvSpPr>
          <p:cNvPr id="91" name="Shape 91"/>
          <p:cNvSpPr/>
          <p:nvPr/>
        </p:nvSpPr>
        <p:spPr>
          <a:xfrm>
            <a:off x="457200" y="2830000"/>
            <a:ext cx="4572000" cy="2571750"/>
          </a:xfrm>
          <a:prstGeom prst="rect">
            <a:avLst/>
          </a:prstGeom>
          <a:blipFill>
            <a:blip r:embed="rId3"/>
            <a:stretch>
              <a:fillRect/>
            </a:stretch>
          </a:blipFill>
          <a:ln>
            <a:noFill/>
          </a:ln>
        </p:spPr>
      </p:sp>
      <p:sp>
        <p:nvSpPr>
          <p:cNvPr id="92" name="Shape 92"/>
          <p:cNvSpPr txBox="1"/>
          <p:nvPr/>
        </p:nvSpPr>
        <p:spPr>
          <a:xfrm>
            <a:off x="5103875" y="2831975"/>
            <a:ext cx="4005000" cy="2567699"/>
          </a:xfrm>
          <a:prstGeom prst="rect">
            <a:avLst/>
          </a:prstGeom>
          <a:noFill/>
        </p:spPr>
        <p:txBody>
          <a:bodyPr lIns="91425" tIns="91425" rIns="91425" bIns="91425" anchor="t" anchorCtr="0">
            <a:noAutofit/>
          </a:bodyPr>
          <a:lstStyle/>
          <a:p>
            <a:pPr lvl="0" rtl="0">
              <a:buNone/>
            </a:pPr>
            <a:r>
              <a:rPr lang="ko" sz="2400" dirty="0">
                <a:solidFill>
                  <a:srgbClr val="FFFFFF"/>
                </a:solidFill>
              </a:rPr>
              <a:t>1.키워드와 연산자 조합</a:t>
            </a:r>
          </a:p>
          <a:p>
            <a:endParaRPr lang="ko" sz="2400" dirty="0">
              <a:solidFill>
                <a:srgbClr val="FFFFFF"/>
              </a:solidFill>
            </a:endParaRPr>
          </a:p>
          <a:p>
            <a:pPr lvl="0" rtl="0">
              <a:buNone/>
            </a:pPr>
            <a:r>
              <a:rPr lang="ko" sz="2400" dirty="0">
                <a:solidFill>
                  <a:srgbClr val="FFFFFF"/>
                </a:solidFill>
              </a:rPr>
              <a:t>2.취약점 웹페이지 검색</a:t>
            </a:r>
          </a:p>
          <a:p>
            <a:endParaRPr lang="ko" sz="2400" dirty="0">
              <a:solidFill>
                <a:srgbClr val="FFFFFF"/>
              </a:solidFill>
            </a:endParaRPr>
          </a:p>
          <a:p>
            <a:pPr>
              <a:buNone/>
            </a:pPr>
            <a:r>
              <a:rPr lang="ko" sz="2400" dirty="0">
                <a:solidFill>
                  <a:srgbClr val="FFFFFF"/>
                </a:solidFill>
              </a:rPr>
              <a:t>3.취약점에 따른 해킹 기법으로 해킹하게 된다.</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1000"/>
                                        <p:tgtEl>
                                          <p:spTgt spid="91"/>
                                        </p:tgtEl>
                                      </p:cBhvr>
                                    </p:animEffect>
                                    <p:anim calcmode="lin" valueType="num">
                                      <p:cBhvr>
                                        <p:cTn id="12" dur="1000" fill="hold"/>
                                        <p:tgtEl>
                                          <p:spTgt spid="91"/>
                                        </p:tgtEl>
                                        <p:attrNameLst>
                                          <p:attrName>ppt_x</p:attrName>
                                        </p:attrNameLst>
                                      </p:cBhvr>
                                      <p:tavLst>
                                        <p:tav tm="0">
                                          <p:val>
                                            <p:strVal val="#ppt_x"/>
                                          </p:val>
                                        </p:tav>
                                        <p:tav tm="100000">
                                          <p:val>
                                            <p:strVal val="#ppt_x"/>
                                          </p:val>
                                        </p:tav>
                                      </p:tavLst>
                                    </p:anim>
                                    <p:anim calcmode="lin" valueType="num">
                                      <p:cBhvr>
                                        <p:cTn id="13"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build="p"/>
      <p:bldP spid="9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dirty="0">
                <a:solidFill>
                  <a:srgbClr val="FF9900"/>
                </a:solidFill>
              </a:rPr>
              <a:t>구글해킹 팁</a:t>
            </a:r>
          </a:p>
        </p:txBody>
      </p:sp>
      <p:sp>
        <p:nvSpPr>
          <p:cNvPr id="98" name="Shape 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ko" dirty="0"/>
              <a:t>해커즈뉴스 홈페이지에서는 구글해킹에대한 정보를 얻을 수 있다.</a:t>
            </a:r>
          </a:p>
        </p:txBody>
      </p:sp>
      <p:sp>
        <p:nvSpPr>
          <p:cNvPr id="99" name="Shape 99"/>
          <p:cNvSpPr/>
          <p:nvPr/>
        </p:nvSpPr>
        <p:spPr>
          <a:xfrm>
            <a:off x="1840237" y="2748066"/>
            <a:ext cx="5658146" cy="3965233"/>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500"/>
                                        <p:tgtEl>
                                          <p:spTgt spid="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fade">
                                      <p:cBhvr>
                                        <p:cTn id="12" dur="1000"/>
                                        <p:tgtEl>
                                          <p:spTgt spid="99"/>
                                        </p:tgtEl>
                                      </p:cBhvr>
                                    </p:animEffect>
                                    <p:anim calcmode="lin" valueType="num">
                                      <p:cBhvr>
                                        <p:cTn id="13" dur="1000" fill="hold"/>
                                        <p:tgtEl>
                                          <p:spTgt spid="99"/>
                                        </p:tgtEl>
                                        <p:attrNameLst>
                                          <p:attrName>ppt_x</p:attrName>
                                        </p:attrNameLst>
                                      </p:cBhvr>
                                      <p:tavLst>
                                        <p:tav tm="0">
                                          <p:val>
                                            <p:strVal val="#ppt_x"/>
                                          </p:val>
                                        </p:tav>
                                        <p:tav tm="100000">
                                          <p:val>
                                            <p:strVal val="#ppt_x"/>
                                          </p:val>
                                        </p:tav>
                                      </p:tavLst>
                                    </p:anim>
                                    <p:anim calcmode="lin" valueType="num">
                                      <p:cBhvr>
                                        <p:cTn id="14"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a:solidFill>
                  <a:srgbClr val="FF9900"/>
                </a:solidFill>
              </a:rPr>
              <a:t>구글해킹의 위험성</a:t>
            </a:r>
          </a:p>
        </p:txBody>
      </p:sp>
      <p:sp>
        <p:nvSpPr>
          <p:cNvPr id="105" name="Shape 105"/>
          <p:cNvSpPr txBox="1">
            <a:spLocks noGrp="1"/>
          </p:cNvSpPr>
          <p:nvPr>
            <p:ph type="body" idx="1"/>
          </p:nvPr>
        </p:nvSpPr>
        <p:spPr>
          <a:xfrm>
            <a:off x="457200" y="1609675"/>
            <a:ext cx="8229600" cy="4001699"/>
          </a:xfrm>
          <a:prstGeom prst="rect">
            <a:avLst/>
          </a:prstGeom>
        </p:spPr>
        <p:txBody>
          <a:bodyPr lIns="91425" tIns="91425" rIns="91425" bIns="91425" anchor="t" anchorCtr="0">
            <a:noAutofit/>
          </a:bodyPr>
          <a:lstStyle/>
          <a:p>
            <a:pPr lvl="0" rtl="0">
              <a:buNone/>
            </a:pPr>
            <a:r>
              <a:rPr lang="ko" sz="2600" dirty="0"/>
              <a:t>구글 검색만으로 아래와 같은 웹페이지를 볼 수 있다.</a:t>
            </a:r>
          </a:p>
          <a:p>
            <a:endParaRPr lang="ko" sz="2600" dirty="0"/>
          </a:p>
          <a:p>
            <a:pPr lvl="0" rtl="0">
              <a:buNone/>
            </a:pPr>
            <a:r>
              <a:rPr lang="ko" sz="1800" dirty="0"/>
              <a:t>1.타인의 개인정보 수집</a:t>
            </a:r>
          </a:p>
          <a:p>
            <a:endParaRPr lang="ko" sz="1800" dirty="0"/>
          </a:p>
          <a:p>
            <a:pPr lvl="0" rtl="0">
              <a:buNone/>
            </a:pPr>
            <a:r>
              <a:rPr lang="ko" sz="1800" dirty="0"/>
              <a:t>2.기업이나 특정 단체 비공개 문서 열람</a:t>
            </a:r>
          </a:p>
          <a:p>
            <a:endParaRPr lang="ko" sz="1800" dirty="0"/>
          </a:p>
          <a:p>
            <a:pPr lvl="0" rtl="0">
              <a:buNone/>
            </a:pPr>
            <a:r>
              <a:rPr lang="ko" sz="1800" dirty="0"/>
              <a:t>3.숨겨진 정보 검색</a:t>
            </a:r>
          </a:p>
          <a:p>
            <a:endParaRPr lang="ko" sz="1800" dirty="0"/>
          </a:p>
          <a:p>
            <a:pPr lvl="0" rtl="0">
              <a:buNone/>
            </a:pPr>
            <a:r>
              <a:rPr lang="ko" sz="1800" dirty="0"/>
              <a:t>4.암호가 걸려있는 페이지 열람</a:t>
            </a:r>
          </a:p>
          <a:p>
            <a:endParaRPr lang="ko" sz="1800" dirty="0"/>
          </a:p>
          <a:p>
            <a:pPr lvl="0" rtl="0">
              <a:buNone/>
            </a:pPr>
            <a:r>
              <a:rPr lang="ko" sz="1800" dirty="0"/>
              <a:t>5.개인 정보 침해 우려</a:t>
            </a:r>
          </a:p>
          <a:p>
            <a:endParaRPr lang="ko" sz="1800" dirty="0"/>
          </a:p>
        </p:txBody>
      </p:sp>
      <p:sp>
        <p:nvSpPr>
          <p:cNvPr id="106" name="Shape 106"/>
          <p:cNvSpPr/>
          <p:nvPr/>
        </p:nvSpPr>
        <p:spPr>
          <a:xfrm>
            <a:off x="4720950" y="2757900"/>
            <a:ext cx="3905250" cy="2924175"/>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1000"/>
                                        <p:tgtEl>
                                          <p:spTgt spid="106"/>
                                        </p:tgtEl>
                                      </p:cBhvr>
                                    </p:animEffect>
                                    <p:anim calcmode="lin" valueType="num">
                                      <p:cBhvr>
                                        <p:cTn id="8" dur="1000" fill="hold"/>
                                        <p:tgtEl>
                                          <p:spTgt spid="106"/>
                                        </p:tgtEl>
                                        <p:attrNameLst>
                                          <p:attrName>ppt_x</p:attrName>
                                        </p:attrNameLst>
                                      </p:cBhvr>
                                      <p:tavLst>
                                        <p:tav tm="0">
                                          <p:val>
                                            <p:strVal val="#ppt_x"/>
                                          </p:val>
                                        </p:tav>
                                        <p:tav tm="100000">
                                          <p:val>
                                            <p:strVal val="#ppt_x"/>
                                          </p:val>
                                        </p:tav>
                                      </p:tavLst>
                                    </p:anim>
                                    <p:anim calcmode="lin" valueType="num">
                                      <p:cBhvr>
                                        <p:cTn id="9"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5">
                                            <p:txEl>
                                              <p:pRg st="0" end="0"/>
                                            </p:txEl>
                                          </p:spTgt>
                                        </p:tgtEl>
                                        <p:attrNameLst>
                                          <p:attrName>style.visibility</p:attrName>
                                        </p:attrNameLst>
                                      </p:cBhvr>
                                      <p:to>
                                        <p:strVal val="visible"/>
                                      </p:to>
                                    </p:set>
                                    <p:animEffect transition="in" filter="fade">
                                      <p:cBhvr>
                                        <p:cTn id="14" dur="500"/>
                                        <p:tgtEl>
                                          <p:spTgt spid="10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5">
                                            <p:txEl>
                                              <p:pRg st="2" end="2"/>
                                            </p:txEl>
                                          </p:spTgt>
                                        </p:tgtEl>
                                        <p:attrNameLst>
                                          <p:attrName>style.visibility</p:attrName>
                                        </p:attrNameLst>
                                      </p:cBhvr>
                                      <p:to>
                                        <p:strVal val="visible"/>
                                      </p:to>
                                    </p:set>
                                    <p:animEffect transition="in" filter="fade">
                                      <p:cBhvr>
                                        <p:cTn id="19" dur="500"/>
                                        <p:tgtEl>
                                          <p:spTgt spid="10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5">
                                            <p:txEl>
                                              <p:pRg st="4" end="4"/>
                                            </p:txEl>
                                          </p:spTgt>
                                        </p:tgtEl>
                                        <p:attrNameLst>
                                          <p:attrName>style.visibility</p:attrName>
                                        </p:attrNameLst>
                                      </p:cBhvr>
                                      <p:to>
                                        <p:strVal val="visible"/>
                                      </p:to>
                                    </p:set>
                                    <p:animEffect transition="in" filter="fade">
                                      <p:cBhvr>
                                        <p:cTn id="24" dur="500"/>
                                        <p:tgtEl>
                                          <p:spTgt spid="10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5">
                                            <p:txEl>
                                              <p:pRg st="6" end="6"/>
                                            </p:txEl>
                                          </p:spTgt>
                                        </p:tgtEl>
                                        <p:attrNameLst>
                                          <p:attrName>style.visibility</p:attrName>
                                        </p:attrNameLst>
                                      </p:cBhvr>
                                      <p:to>
                                        <p:strVal val="visible"/>
                                      </p:to>
                                    </p:set>
                                    <p:animEffect transition="in" filter="fade">
                                      <p:cBhvr>
                                        <p:cTn id="29" dur="500"/>
                                        <p:tgtEl>
                                          <p:spTgt spid="10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5">
                                            <p:txEl>
                                              <p:pRg st="8" end="8"/>
                                            </p:txEl>
                                          </p:spTgt>
                                        </p:tgtEl>
                                        <p:attrNameLst>
                                          <p:attrName>style.visibility</p:attrName>
                                        </p:attrNameLst>
                                      </p:cBhvr>
                                      <p:to>
                                        <p:strVal val="visible"/>
                                      </p:to>
                                    </p:set>
                                    <p:animEffect transition="in" filter="fade">
                                      <p:cBhvr>
                                        <p:cTn id="34" dur="500"/>
                                        <p:tgtEl>
                                          <p:spTgt spid="105">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5">
                                            <p:txEl>
                                              <p:pRg st="10" end="10"/>
                                            </p:txEl>
                                          </p:spTgt>
                                        </p:tgtEl>
                                        <p:attrNameLst>
                                          <p:attrName>style.visibility</p:attrName>
                                        </p:attrNameLst>
                                      </p:cBhvr>
                                      <p:to>
                                        <p:strVal val="visible"/>
                                      </p:to>
                                    </p:set>
                                    <p:animEffect transition="in" filter="fade">
                                      <p:cBhvr>
                                        <p:cTn id="39" dur="500"/>
                                        <p:tgtEl>
                                          <p:spTgt spid="10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a:solidFill>
                  <a:srgbClr val="FF9900"/>
                </a:solidFill>
              </a:rPr>
              <a:t>구글해킹 검색 노출의 위험성</a:t>
            </a:r>
          </a:p>
        </p:txBody>
      </p:sp>
      <p:sp>
        <p:nvSpPr>
          <p:cNvPr id="112" name="Shape 112"/>
          <p:cNvSpPr txBox="1">
            <a:spLocks noGrp="1"/>
          </p:cNvSpPr>
          <p:nvPr>
            <p:ph type="body" idx="1"/>
          </p:nvPr>
        </p:nvSpPr>
        <p:spPr>
          <a:xfrm>
            <a:off x="457200" y="1508919"/>
            <a:ext cx="8229600" cy="618600"/>
          </a:xfrm>
          <a:prstGeom prst="rect">
            <a:avLst/>
          </a:prstGeom>
        </p:spPr>
        <p:txBody>
          <a:bodyPr lIns="91425" tIns="91425" rIns="91425" bIns="91425" anchor="t" anchorCtr="0">
            <a:noAutofit/>
          </a:bodyPr>
          <a:lstStyle/>
          <a:p>
            <a:pPr>
              <a:buNone/>
            </a:pPr>
            <a:r>
              <a:rPr lang="ko" dirty="0"/>
              <a:t>구글에는 개인정보가 얼마나뜰까 ?</a:t>
            </a:r>
          </a:p>
        </p:txBody>
      </p:sp>
      <p:sp>
        <p:nvSpPr>
          <p:cNvPr id="113" name="Shape 113"/>
          <p:cNvSpPr txBox="1"/>
          <p:nvPr/>
        </p:nvSpPr>
        <p:spPr>
          <a:xfrm>
            <a:off x="5252725" y="2279675"/>
            <a:ext cx="3381600" cy="4388400"/>
          </a:xfrm>
          <a:prstGeom prst="rect">
            <a:avLst/>
          </a:prstGeom>
          <a:noFill/>
        </p:spPr>
        <p:txBody>
          <a:bodyPr lIns="91425" tIns="91425" rIns="91425" bIns="91425" anchor="t" anchorCtr="0">
            <a:noAutofit/>
          </a:bodyPr>
          <a:lstStyle/>
          <a:p>
            <a:pPr lvl="0" rtl="0">
              <a:buNone/>
            </a:pPr>
            <a:r>
              <a:rPr lang="ko" sz="1800" dirty="0">
                <a:solidFill>
                  <a:srgbClr val="FFFFFF"/>
                </a:solidFill>
              </a:rPr>
              <a:t>
</a:t>
            </a:r>
          </a:p>
          <a:p>
            <a:pPr lvl="0" rtl="0">
              <a:buNone/>
            </a:pPr>
            <a:r>
              <a:rPr lang="ko" sz="1800" dirty="0">
                <a:solidFill>
                  <a:srgbClr val="FFFFFF"/>
                </a:solidFill>
              </a:rPr>
              <a:t>검색에 </a:t>
            </a:r>
            <a:r>
              <a:rPr lang="ko" dirty="0">
                <a:solidFill>
                  <a:srgbClr val="FF0000"/>
                </a:solidFill>
              </a:rPr>
              <a:t>intext:"최연우" and  "yw720" or "kss2740"</a:t>
            </a:r>
            <a:r>
              <a:rPr lang="ko" sz="1800" dirty="0">
                <a:solidFill>
                  <a:srgbClr val="FFFFFF"/>
                </a:solidFill>
              </a:rPr>
              <a:t>을 검색해보니 KSIA와 블로그 데일리시큐 객원기자 활동을 한것까지 나옵니다.</a:t>
            </a:r>
          </a:p>
          <a:p>
            <a:endParaRPr lang="ko" sz="1800" dirty="0">
              <a:solidFill>
                <a:srgbClr val="FFFFFF"/>
              </a:solidFill>
            </a:endParaRPr>
          </a:p>
          <a:p>
            <a:pPr lvl="0" rtl="0">
              <a:buNone/>
            </a:pPr>
            <a:r>
              <a:rPr lang="ko" sz="1800" dirty="0">
                <a:solidFill>
                  <a:srgbClr val="FFFFFF"/>
                </a:solidFill>
              </a:rPr>
              <a:t>이러한 개인정보 침해 및 사생활 침해를 마음껏 할수있는곳이 구글이고 </a:t>
            </a:r>
          </a:p>
          <a:p>
            <a:endParaRPr lang="ko" sz="1800" dirty="0">
              <a:solidFill>
                <a:srgbClr val="FFFFFF"/>
              </a:solidFill>
            </a:endParaRPr>
          </a:p>
          <a:p>
            <a:pPr>
              <a:buNone/>
            </a:pPr>
            <a:r>
              <a:rPr lang="ko" sz="1800" dirty="0">
                <a:solidFill>
                  <a:srgbClr val="FFFFFF"/>
                </a:solidFill>
              </a:rPr>
              <a:t>그 막대한 힘이 발휘되는 시점이 바로 오늘날의 시점입니다.</a:t>
            </a:r>
          </a:p>
        </p:txBody>
      </p:sp>
      <p:sp>
        <p:nvSpPr>
          <p:cNvPr id="114" name="Shape 114"/>
          <p:cNvSpPr/>
          <p:nvPr/>
        </p:nvSpPr>
        <p:spPr>
          <a:xfrm>
            <a:off x="561675" y="2279675"/>
            <a:ext cx="4560206" cy="4388399"/>
          </a:xfrm>
          <a:prstGeom prst="rect">
            <a:avLst/>
          </a:prstGeom>
          <a:blipFill>
            <a:blip r:embed="rId3"/>
            <a:stretch>
              <a:fillRect/>
            </a:stretch>
          </a:blipFill>
          <a:ln>
            <a:noFill/>
          </a:ln>
        </p:spPr>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Effect transition="in" filter="fade">
                                      <p:cBhvr>
                                        <p:cTn id="7" dur="500"/>
                                        <p:tgtEl>
                                          <p:spTgt spid="1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fade">
                                      <p:cBhvr>
                                        <p:cTn id="12" dur="1000"/>
                                        <p:tgtEl>
                                          <p:spTgt spid="114"/>
                                        </p:tgtEl>
                                      </p:cBhvr>
                                    </p:animEffect>
                                    <p:anim calcmode="lin" valueType="num">
                                      <p:cBhvr>
                                        <p:cTn id="13" dur="1000" fill="hold"/>
                                        <p:tgtEl>
                                          <p:spTgt spid="114"/>
                                        </p:tgtEl>
                                        <p:attrNameLst>
                                          <p:attrName>ppt_x</p:attrName>
                                        </p:attrNameLst>
                                      </p:cBhvr>
                                      <p:tavLst>
                                        <p:tav tm="0">
                                          <p:val>
                                            <p:strVal val="#ppt_x"/>
                                          </p:val>
                                        </p:tav>
                                        <p:tav tm="100000">
                                          <p:val>
                                            <p:strVal val="#ppt_x"/>
                                          </p:val>
                                        </p:tav>
                                      </p:tavLst>
                                    </p:anim>
                                    <p:anim calcmode="lin" valueType="num">
                                      <p:cBhvr>
                                        <p:cTn id="14"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3"/>
                                        </p:tgtEl>
                                        <p:attrNameLst>
                                          <p:attrName>style.visibility</p:attrName>
                                        </p:attrNameLst>
                                      </p:cBhvr>
                                      <p:to>
                                        <p:strVal val="visible"/>
                                      </p:to>
                                    </p:set>
                                    <p:animEffect transition="in" filter="fade">
                                      <p:cBhvr>
                                        <p:cTn id="19"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build="p"/>
      <p:bldP spid="1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dirty="0">
                <a:solidFill>
                  <a:srgbClr val="FF9900"/>
                </a:solidFill>
              </a:rPr>
              <a:t>구글해킹 검색 노출의 위험성 </a:t>
            </a:r>
          </a:p>
        </p:txBody>
      </p:sp>
      <p:sp>
        <p:nvSpPr>
          <p:cNvPr id="120" name="Shape 120"/>
          <p:cNvSpPr txBox="1">
            <a:spLocks noGrp="1"/>
          </p:cNvSpPr>
          <p:nvPr>
            <p:ph type="body" idx="1"/>
          </p:nvPr>
        </p:nvSpPr>
        <p:spPr>
          <a:xfrm>
            <a:off x="457200" y="1600200"/>
            <a:ext cx="8229600" cy="1116000"/>
          </a:xfrm>
          <a:prstGeom prst="rect">
            <a:avLst/>
          </a:prstGeom>
        </p:spPr>
        <p:txBody>
          <a:bodyPr lIns="91425" tIns="91425" rIns="91425" bIns="91425" anchor="t" anchorCtr="0">
            <a:noAutofit/>
          </a:bodyPr>
          <a:lstStyle/>
          <a:p>
            <a:pPr lvl="0" rtl="0">
              <a:buNone/>
            </a:pPr>
            <a:r>
              <a:rPr lang="ko" b="1" dirty="0">
                <a:solidFill>
                  <a:srgbClr val="FFFFFF"/>
                </a:solidFill>
              </a:rPr>
              <a:t>SQL인젝션을 하기위해 관리자 페이지를 </a:t>
            </a:r>
            <a:r>
              <a:rPr lang="ko" b="1" dirty="0">
                <a:solidFill>
                  <a:srgbClr val="FF0000"/>
                </a:solidFill>
              </a:rPr>
              <a:t>inurl:admin.php site:co.kr</a:t>
            </a:r>
            <a:r>
              <a:rPr lang="ko" b="1" dirty="0">
                <a:solidFill>
                  <a:srgbClr val="FFFFFF"/>
                </a:solidFill>
              </a:rPr>
              <a:t>로 검색해보았다.</a:t>
            </a:r>
          </a:p>
          <a:p>
            <a:endParaRPr lang="ko" b="1" dirty="0">
              <a:solidFill>
                <a:srgbClr val="FFFFFF"/>
              </a:solidFill>
            </a:endParaRPr>
          </a:p>
        </p:txBody>
      </p:sp>
      <p:sp>
        <p:nvSpPr>
          <p:cNvPr id="121" name="Shape 121"/>
          <p:cNvSpPr txBox="1"/>
          <p:nvPr/>
        </p:nvSpPr>
        <p:spPr>
          <a:xfrm>
            <a:off x="4806300" y="2830575"/>
            <a:ext cx="3476400" cy="3571500"/>
          </a:xfrm>
          <a:prstGeom prst="rect">
            <a:avLst/>
          </a:prstGeom>
          <a:noFill/>
        </p:spPr>
        <p:txBody>
          <a:bodyPr lIns="91425" tIns="91425" rIns="91425" bIns="91425" anchor="t" anchorCtr="0">
            <a:noAutofit/>
          </a:bodyPr>
          <a:lstStyle/>
          <a:p>
            <a:pPr lvl="0" rtl="0">
              <a:buNone/>
            </a:pPr>
            <a:r>
              <a:rPr lang="ko" sz="1800" dirty="0">
                <a:solidFill>
                  <a:srgbClr val="FFFFFF"/>
                </a:solidFill>
              </a:rPr>
              <a:t>
</a:t>
            </a:r>
          </a:p>
          <a:p>
            <a:pPr lvl="0" rtl="0">
              <a:buNone/>
            </a:pPr>
            <a:r>
              <a:rPr lang="ko" sz="1800" dirty="0">
                <a:solidFill>
                  <a:srgbClr val="FFFFFF"/>
                </a:solidFill>
              </a:rPr>
              <a:t>inurl: = 사이트 주소중 문자열</a:t>
            </a:r>
          </a:p>
          <a:p>
            <a:endParaRPr lang="ko" sz="1800" dirty="0">
              <a:solidFill>
                <a:srgbClr val="FFFFFF"/>
              </a:solidFill>
            </a:endParaRPr>
          </a:p>
          <a:p>
            <a:pPr lvl="0" rtl="0">
              <a:buNone/>
            </a:pPr>
            <a:r>
              <a:rPr lang="ko" sz="1800" dirty="0">
                <a:solidFill>
                  <a:srgbClr val="FFFFFF"/>
                </a:solidFill>
              </a:rPr>
              <a:t>site: = 도메인 주소중 문자열</a:t>
            </a:r>
          </a:p>
          <a:p>
            <a:endParaRPr lang="ko" sz="1800" dirty="0">
              <a:solidFill>
                <a:srgbClr val="FFFFFF"/>
              </a:solidFill>
            </a:endParaRPr>
          </a:p>
          <a:p>
            <a:pPr lvl="0" rtl="0">
              <a:buNone/>
            </a:pPr>
            <a:r>
              <a:rPr lang="ko" sz="1800" dirty="0">
                <a:solidFill>
                  <a:srgbClr val="FFFFFF"/>
                </a:solidFill>
              </a:rPr>
              <a:t>이러한 검색결과들로 페이지를 들어가게되면 SQL 인젝션 공격을 할 수 있는 여건은 충분히 마련할 수 있는 점이다.</a:t>
            </a:r>
          </a:p>
        </p:txBody>
      </p:sp>
      <p:sp>
        <p:nvSpPr>
          <p:cNvPr id="122" name="Shape 122"/>
          <p:cNvSpPr/>
          <p:nvPr/>
        </p:nvSpPr>
        <p:spPr>
          <a:xfrm>
            <a:off x="457200" y="3350025"/>
            <a:ext cx="4333875" cy="2171700"/>
          </a:xfrm>
          <a:prstGeom prst="rect">
            <a:avLst/>
          </a:prstGeom>
          <a:blipFill>
            <a:blip r:embed="rId3"/>
            <a:stretch>
              <a:fillRect/>
            </a:stretch>
          </a:blipFill>
          <a:ln>
            <a:noFill/>
          </a:ln>
        </p:spPr>
      </p:sp>
      <p:sp>
        <p:nvSpPr>
          <p:cNvPr id="123" name="Shape 123"/>
          <p:cNvSpPr txBox="1"/>
          <p:nvPr/>
        </p:nvSpPr>
        <p:spPr>
          <a:xfrm>
            <a:off x="626900" y="5841650"/>
            <a:ext cx="4008299" cy="422700"/>
          </a:xfrm>
          <a:prstGeom prst="rect">
            <a:avLst/>
          </a:prstGeom>
          <a:noFill/>
        </p:spPr>
        <p:txBody>
          <a:bodyPr lIns="91425" tIns="91425" rIns="91425" bIns="91425" anchor="t" anchorCtr="0">
            <a:noAutofit/>
          </a:bodyPr>
          <a:lstStyle/>
          <a:p>
            <a:pPr lvl="0" rtl="0">
              <a:buNone/>
            </a:pPr>
            <a:r>
              <a:rPr lang="ko" dirty="0">
                <a:solidFill>
                  <a:srgbClr val="FFFFFF"/>
                </a:solidFill>
              </a:rPr>
              <a:t>*키워드 : </a:t>
            </a:r>
            <a:r>
              <a:rPr lang="ko" dirty="0">
                <a:solidFill>
                  <a:srgbClr val="FF0000"/>
                </a:solidFill>
                <a:latin typeface="Trebuchet MS"/>
                <a:ea typeface="Trebuchet MS"/>
                <a:cs typeface="Trebuchet MS"/>
                <a:sym typeface="Trebuchet MS"/>
              </a:rPr>
              <a:t>inurl:admin.php site:co.kr</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5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fade">
                                      <p:cBhvr>
                                        <p:cTn id="12" dur="1000"/>
                                        <p:tgtEl>
                                          <p:spTgt spid="122"/>
                                        </p:tgtEl>
                                      </p:cBhvr>
                                    </p:animEffect>
                                    <p:anim calcmode="lin" valueType="num">
                                      <p:cBhvr>
                                        <p:cTn id="13" dur="1000" fill="hold"/>
                                        <p:tgtEl>
                                          <p:spTgt spid="122"/>
                                        </p:tgtEl>
                                        <p:attrNameLst>
                                          <p:attrName>ppt_x</p:attrName>
                                        </p:attrNameLst>
                                      </p:cBhvr>
                                      <p:tavLst>
                                        <p:tav tm="0">
                                          <p:val>
                                            <p:strVal val="#ppt_x"/>
                                          </p:val>
                                        </p:tav>
                                        <p:tav tm="100000">
                                          <p:val>
                                            <p:strVal val="#ppt_x"/>
                                          </p:val>
                                        </p:tav>
                                      </p:tavLst>
                                    </p:anim>
                                    <p:anim calcmode="lin" valueType="num">
                                      <p:cBhvr>
                                        <p:cTn id="14" dur="1000" fill="hold"/>
                                        <p:tgtEl>
                                          <p:spTgt spid="12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fade">
                                      <p:cBhvr>
                                        <p:cTn id="19" dur="500"/>
                                        <p:tgtEl>
                                          <p:spTgt spid="12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3"/>
                                        </p:tgtEl>
                                        <p:attrNameLst>
                                          <p:attrName>style.visibility</p:attrName>
                                        </p:attrNameLst>
                                      </p:cBhvr>
                                      <p:to>
                                        <p:strVal val="visible"/>
                                      </p:to>
                                    </p:set>
                                    <p:animEffect transition="in" filter="fade">
                                      <p:cBhvr>
                                        <p:cTn id="24"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P spid="121" grpId="0"/>
      <p:bldP spid="1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ko">
                <a:solidFill>
                  <a:srgbClr val="FF9900"/>
                </a:solidFill>
              </a:rPr>
              <a:t>구글해킹 검색 노출의 위험성</a:t>
            </a:r>
          </a:p>
        </p:txBody>
      </p:sp>
      <p:sp>
        <p:nvSpPr>
          <p:cNvPr id="129" name="Shape 129"/>
          <p:cNvSpPr txBox="1">
            <a:spLocks noGrp="1"/>
          </p:cNvSpPr>
          <p:nvPr>
            <p:ph type="body" idx="1"/>
          </p:nvPr>
        </p:nvSpPr>
        <p:spPr>
          <a:xfrm>
            <a:off x="457200" y="1600200"/>
            <a:ext cx="8229600" cy="1116000"/>
          </a:xfrm>
          <a:prstGeom prst="rect">
            <a:avLst/>
          </a:prstGeom>
        </p:spPr>
        <p:txBody>
          <a:bodyPr lIns="91425" tIns="91425" rIns="91425" bIns="91425" anchor="t" anchorCtr="0">
            <a:noAutofit/>
          </a:bodyPr>
          <a:lstStyle/>
          <a:p>
            <a:pPr lvl="0" rtl="0">
              <a:buNone/>
            </a:pPr>
            <a:r>
              <a:rPr lang="ko" dirty="0"/>
              <a:t>제로보드XE의 데이터베이스 아이디와 암호가 담겨있는 </a:t>
            </a:r>
            <a:r>
              <a:rPr lang="ko" dirty="0">
                <a:solidFill>
                  <a:srgbClr val="FF0000"/>
                </a:solidFill>
              </a:rPr>
              <a:t>db.config.php</a:t>
            </a:r>
            <a:r>
              <a:rPr lang="ko" dirty="0"/>
              <a:t>를 검색해보았다.</a:t>
            </a:r>
          </a:p>
          <a:p>
            <a:endParaRPr lang="ko" dirty="0"/>
          </a:p>
        </p:txBody>
      </p:sp>
      <p:sp>
        <p:nvSpPr>
          <p:cNvPr id="130" name="Shape 130"/>
          <p:cNvSpPr/>
          <p:nvPr/>
        </p:nvSpPr>
        <p:spPr>
          <a:xfrm>
            <a:off x="609175" y="2781384"/>
            <a:ext cx="3993647" cy="2945266"/>
          </a:xfrm>
          <a:prstGeom prst="rect">
            <a:avLst/>
          </a:prstGeom>
          <a:blipFill>
            <a:blip r:embed="rId3"/>
            <a:stretch>
              <a:fillRect/>
            </a:stretch>
          </a:blipFill>
        </p:spPr>
      </p:sp>
      <p:sp>
        <p:nvSpPr>
          <p:cNvPr id="131" name="Shape 131"/>
          <p:cNvSpPr txBox="1"/>
          <p:nvPr/>
        </p:nvSpPr>
        <p:spPr>
          <a:xfrm>
            <a:off x="4806300" y="2830575"/>
            <a:ext cx="3476400" cy="3571500"/>
          </a:xfrm>
          <a:prstGeom prst="rect">
            <a:avLst/>
          </a:prstGeom>
          <a:noFill/>
        </p:spPr>
        <p:txBody>
          <a:bodyPr lIns="91425" tIns="91425" rIns="91425" bIns="91425" anchor="t" anchorCtr="0">
            <a:noAutofit/>
          </a:bodyPr>
          <a:lstStyle/>
          <a:p>
            <a:pPr lvl="0" rtl="0">
              <a:buNone/>
            </a:pPr>
            <a:r>
              <a:rPr lang="ko" sz="1800" dirty="0">
                <a:solidFill>
                  <a:srgbClr val="FFFFFF"/>
                </a:solidFill>
              </a:rPr>
              <a:t>제로보드 db.config.php의 퍼미션설정에 따라 볼수 있느냐 없느냐가 결정되게 되며 구글봇을 차단하지 않은 상태로 노출되고 있다.</a:t>
            </a:r>
          </a:p>
          <a:p>
            <a:endParaRPr lang="ko" sz="1800" dirty="0">
              <a:solidFill>
                <a:srgbClr val="FFFFFF"/>
              </a:solidFill>
            </a:endParaRPr>
          </a:p>
          <a:p>
            <a:pPr lvl="0" rtl="0">
              <a:buNone/>
            </a:pPr>
            <a:r>
              <a:rPr lang="ko" sz="1800" dirty="0">
                <a:solidFill>
                  <a:srgbClr val="FFFFFF"/>
                </a:solidFill>
              </a:rPr>
              <a:t>또한, 이러한 해킹으로 데이터베이스로 접속 하여 개인정보를 빼내거나 삭제 및 수정을 할 수 있어 위험성이 크다.</a:t>
            </a:r>
          </a:p>
        </p:txBody>
      </p:sp>
      <p:sp>
        <p:nvSpPr>
          <p:cNvPr id="132" name="Shape 132"/>
          <p:cNvSpPr txBox="1"/>
          <p:nvPr/>
        </p:nvSpPr>
        <p:spPr>
          <a:xfrm>
            <a:off x="626900" y="5841650"/>
            <a:ext cx="4008299" cy="422700"/>
          </a:xfrm>
          <a:prstGeom prst="rect">
            <a:avLst/>
          </a:prstGeom>
          <a:noFill/>
        </p:spPr>
        <p:txBody>
          <a:bodyPr lIns="91425" tIns="91425" rIns="91425" bIns="91425" anchor="t" anchorCtr="0">
            <a:noAutofit/>
          </a:bodyPr>
          <a:lstStyle/>
          <a:p>
            <a:pPr>
              <a:buNone/>
            </a:pPr>
            <a:r>
              <a:rPr lang="ko" dirty="0">
                <a:solidFill>
                  <a:srgbClr val="FFFFFF"/>
                </a:solidFill>
              </a:rPr>
              <a:t>*키워드 : </a:t>
            </a:r>
            <a:r>
              <a:rPr lang="ko" dirty="0">
                <a:solidFill>
                  <a:srgbClr val="FF0000"/>
                </a:solidFill>
              </a:rPr>
              <a:t>inurl:/files/config/db.config.php</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500"/>
                                        <p:tgtEl>
                                          <p:spTgt spid="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0"/>
                                        </p:tgtEl>
                                        <p:attrNameLst>
                                          <p:attrName>style.visibility</p:attrName>
                                        </p:attrNameLst>
                                      </p:cBhvr>
                                      <p:to>
                                        <p:strVal val="visible"/>
                                      </p:to>
                                    </p:set>
                                    <p:animEffect transition="in" filter="fade">
                                      <p:cBhvr>
                                        <p:cTn id="12" dur="1000"/>
                                        <p:tgtEl>
                                          <p:spTgt spid="130"/>
                                        </p:tgtEl>
                                      </p:cBhvr>
                                    </p:animEffect>
                                    <p:anim calcmode="lin" valueType="num">
                                      <p:cBhvr>
                                        <p:cTn id="13" dur="1000" fill="hold"/>
                                        <p:tgtEl>
                                          <p:spTgt spid="130"/>
                                        </p:tgtEl>
                                        <p:attrNameLst>
                                          <p:attrName>ppt_x</p:attrName>
                                        </p:attrNameLst>
                                      </p:cBhvr>
                                      <p:tavLst>
                                        <p:tav tm="0">
                                          <p:val>
                                            <p:strVal val="#ppt_x"/>
                                          </p:val>
                                        </p:tav>
                                        <p:tav tm="100000">
                                          <p:val>
                                            <p:strVal val="#ppt_x"/>
                                          </p:val>
                                        </p:tav>
                                      </p:tavLst>
                                    </p:anim>
                                    <p:anim calcmode="lin" valueType="num">
                                      <p:cBhvr>
                                        <p:cTn id="14" dur="1000" fill="hold"/>
                                        <p:tgtEl>
                                          <p:spTgt spid="13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1"/>
                                        </p:tgtEl>
                                        <p:attrNameLst>
                                          <p:attrName>style.visibility</p:attrName>
                                        </p:attrNameLst>
                                      </p:cBhvr>
                                      <p:to>
                                        <p:strVal val="visible"/>
                                      </p:to>
                                    </p:set>
                                    <p:animEffect transition="in" filter="fade">
                                      <p:cBhvr>
                                        <p:cTn id="19" dur="500"/>
                                        <p:tgtEl>
                                          <p:spTgt spid="13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2"/>
                                        </p:tgtEl>
                                        <p:attrNameLst>
                                          <p:attrName>style.visibility</p:attrName>
                                        </p:attrNameLst>
                                      </p:cBhvr>
                                      <p:to>
                                        <p:strVal val="visible"/>
                                      </p:to>
                                    </p:set>
                                    <p:animEffect transition="in" filter="fade">
                                      <p:cBhvr>
                                        <p:cTn id="24"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build="p"/>
      <p:bldP spid="131" grpId="0"/>
      <p:bldP spid="132" grpId="0"/>
    </p:bldLst>
  </p:timing>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1702</Words>
  <Application>Microsoft Office PowerPoint</Application>
  <PresentationFormat>화면 슬라이드 쇼(4:3)</PresentationFormat>
  <Paragraphs>264</Paragraphs>
  <Slides>23</Slides>
  <Notes>23</Notes>
  <HiddenSlides>0</HiddenSlides>
  <MMClips>0</MMClips>
  <ScaleCrop>false</ScaleCrop>
  <HeadingPairs>
    <vt:vector size="4" baseType="variant">
      <vt:variant>
        <vt:lpstr>테마</vt:lpstr>
      </vt:variant>
      <vt:variant>
        <vt:i4>1</vt:i4>
      </vt:variant>
      <vt:variant>
        <vt:lpstr>슬라이드 제목</vt:lpstr>
      </vt:variant>
      <vt:variant>
        <vt:i4>23</vt:i4>
      </vt:variant>
    </vt:vector>
  </HeadingPairs>
  <TitlesOfParts>
    <vt:vector size="24" baseType="lpstr">
      <vt:lpstr/>
      <vt:lpstr>구글해킹과 SQL인젝션</vt:lpstr>
      <vt:lpstr>구글해킹과 SQL인젝션 _  발표자 자기소개</vt:lpstr>
      <vt:lpstr>정보알림이 (http://goo.gl/hYpu4)</vt:lpstr>
      <vt:lpstr>구글해킹이란 ?</vt:lpstr>
      <vt:lpstr>구글해킹 팁</vt:lpstr>
      <vt:lpstr>구글해킹의 위험성</vt:lpstr>
      <vt:lpstr>구글해킹 검색 노출의 위험성</vt:lpstr>
      <vt:lpstr>구글해킹 검색 노출의 위험성 </vt:lpstr>
      <vt:lpstr>구글해킹 검색 노출의 위험성</vt:lpstr>
      <vt:lpstr>구글봇 차단 및 예방법</vt:lpstr>
      <vt:lpstr>구글봇 차단 및 예방법</vt:lpstr>
      <vt:lpstr>SQL인젝션이란?</vt:lpstr>
      <vt:lpstr>SQL인젝션이란?</vt:lpstr>
      <vt:lpstr>SQL인젝션 워게임 예시</vt:lpstr>
      <vt:lpstr>웹해킹 피해 통계</vt:lpstr>
      <vt:lpstr>SQL Injection 사례들</vt:lpstr>
      <vt:lpstr>Fileupload(Webshell)이란?</vt:lpstr>
      <vt:lpstr>Fileupload(Webshell) 차단</vt:lpstr>
      <vt:lpstr>SQL인젝션 차단</vt:lpstr>
      <vt:lpstr>SQL인젝션 차단(ASP)</vt:lpstr>
      <vt:lpstr>SQL인젝션 차단(PHP)</vt:lpstr>
      <vt:lpstr>SQL인젝션 차단(JSP)</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구글해킹과 SQL인젝션</dc:title>
  <cp:lastModifiedBy>user</cp:lastModifiedBy>
  <cp:revision>2</cp:revision>
  <dcterms:modified xsi:type="dcterms:W3CDTF">2013-05-17T17:31:06Z</dcterms:modified>
</cp:coreProperties>
</file>